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21"/>
  </p:notesMasterIdLst>
  <p:sldIdLst>
    <p:sldId id="262" r:id="rId4"/>
    <p:sldId id="257" r:id="rId5"/>
    <p:sldId id="264" r:id="rId6"/>
    <p:sldId id="263" r:id="rId7"/>
    <p:sldId id="260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69" r:id="rId16"/>
    <p:sldId id="290" r:id="rId17"/>
    <p:sldId id="291" r:id="rId18"/>
    <p:sldId id="275" r:id="rId19"/>
    <p:sldId id="26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2235"/>
    <a:srgbClr val="EE1648"/>
    <a:srgbClr val="301333"/>
    <a:srgbClr val="2F1332"/>
    <a:srgbClr val="ED17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321DD5-4C81-DD8A-3031-457F7AF16D1F}" v="26" dt="2025-03-18T14:43:16.4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554D1-BB7C-6C41-BD69-C4037780192A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50243-906C-B749-BF47-9249CF926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37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Pictured: Dr. Scott Jackson, a local dermatologist in private practice, who taught a special honors forum on the history of dermatology. </a:t>
            </a:r>
          </a:p>
          <a:p>
            <a:pPr marL="171450" indent="-171450">
              <a:buFont typeface="Arial" charset="0"/>
              <a:buChar char="•"/>
            </a:pPr>
            <a:r>
              <a:rPr lang="en-US"/>
              <a:t>Make</a:t>
            </a:r>
            <a:r>
              <a:rPr lang="en-US" baseline="0"/>
              <a:t> sure to emphasize how this is the “best of both worlds:” small college experience with all of the opportunities at a research-one university.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/>
              <a:t>Honors course requirements vary widely across academic college, but you will not be taking all honors courses, all the time</a:t>
            </a:r>
          </a:p>
          <a:p>
            <a:pPr marL="171450" indent="-171450">
              <a:buFont typeface="Arial" charset="0"/>
              <a:buChar char="•"/>
            </a:pPr>
            <a:r>
              <a:rPr lang="en-US"/>
              <a:t>You won’t need to pay extra fees or a higher tuition rate</a:t>
            </a:r>
          </a:p>
          <a:p>
            <a:pPr marL="171450" indent="-171450">
              <a:buFont typeface="Arial" charset="0"/>
              <a:buChar char="•"/>
            </a:pPr>
            <a:r>
              <a:rPr lang="en-US"/>
              <a:t>Also mention advanced academic registration</a:t>
            </a:r>
          </a:p>
          <a:p>
            <a:r>
              <a:rPr lang="en-US"/>
              <a:t>Some classes you could highlight: </a:t>
            </a:r>
          </a:p>
          <a:p>
            <a:r>
              <a:rPr lang="en-US" sz="1200" b="1">
                <a:latin typeface="+mn-lt"/>
                <a:ea typeface="Helvetica" charset="0"/>
                <a:cs typeface="Helvetica" charset="0"/>
              </a:rPr>
              <a:t>Wrongful Convictions </a:t>
            </a:r>
            <a:r>
              <a:rPr lang="en-US" sz="1200">
                <a:latin typeface="+mn-lt"/>
                <a:ea typeface="Helvetica" charset="0"/>
                <a:cs typeface="Helvetica" charset="0"/>
              </a:rPr>
              <a:t>with Professor Tiffany Murphy, J.D. in the Law School</a:t>
            </a:r>
          </a:p>
          <a:p>
            <a:r>
              <a:rPr lang="en-US" sz="1200" b="1">
                <a:latin typeface="+mn-lt"/>
                <a:ea typeface="Helvetica" charset="0"/>
                <a:cs typeface="Helvetica" charset="0"/>
              </a:rPr>
              <a:t>Inspired</a:t>
            </a:r>
            <a:r>
              <a:rPr lang="en-US" sz="1200">
                <a:latin typeface="+mn-lt"/>
                <a:ea typeface="Helvetica" charset="0"/>
                <a:cs typeface="Helvetica" charset="0"/>
              </a:rPr>
              <a:t> with Dean Lynda Coon and Sandy Edwards from Crystal Bridges</a:t>
            </a:r>
          </a:p>
          <a:p>
            <a:r>
              <a:rPr lang="en-US" sz="1200" b="1">
                <a:latin typeface="+mn-lt"/>
                <a:ea typeface="Helvetica" charset="0"/>
                <a:cs typeface="Helvetica" charset="0"/>
              </a:rPr>
              <a:t>Bad Medicine </a:t>
            </a:r>
            <a:r>
              <a:rPr lang="en-US" sz="1200">
                <a:latin typeface="+mn-lt"/>
                <a:ea typeface="Helvetica" charset="0"/>
                <a:cs typeface="Helvetica" charset="0"/>
              </a:rPr>
              <a:t>with Dr. Trish Starks</a:t>
            </a:r>
          </a:p>
          <a:p>
            <a:r>
              <a:rPr lang="en-US" sz="1200" b="1">
                <a:latin typeface="+mn-lt"/>
                <a:ea typeface="Helvetica" charset="0"/>
                <a:cs typeface="Helvetica" charset="0"/>
              </a:rPr>
              <a:t>Catapult</a:t>
            </a:r>
            <a:r>
              <a:rPr lang="en-US" sz="1200">
                <a:latin typeface="+mn-lt"/>
                <a:ea typeface="Helvetica" charset="0"/>
                <a:cs typeface="Helvetica" charset="0"/>
              </a:rPr>
              <a:t> with Dr. Suzanne McCray</a:t>
            </a:r>
          </a:p>
          <a:p>
            <a:r>
              <a:rPr lang="en-US" sz="1200">
                <a:latin typeface="+mn-lt"/>
                <a:ea typeface="Helvetica" charset="0"/>
                <a:cs typeface="Helvetica" charset="0"/>
              </a:rPr>
              <a:t>Also feature courses on contemporary topics, such as </a:t>
            </a:r>
            <a:r>
              <a:rPr lang="en-US" sz="1200" b="1">
                <a:latin typeface="+mn-lt"/>
                <a:ea typeface="Helvetica" charset="0"/>
                <a:cs typeface="Helvetica" charset="0"/>
              </a:rPr>
              <a:t>Blockchain,</a:t>
            </a:r>
            <a:r>
              <a:rPr lang="en-US" sz="1200">
                <a:latin typeface="+mn-lt"/>
                <a:ea typeface="Helvetica" charset="0"/>
                <a:cs typeface="Helvetica" charset="0"/>
              </a:rPr>
              <a:t> </a:t>
            </a:r>
            <a:r>
              <a:rPr lang="en-US" sz="1200" b="1">
                <a:latin typeface="+mn-lt"/>
                <a:ea typeface="Helvetica" charset="0"/>
                <a:cs typeface="Helvetica" charset="0"/>
              </a:rPr>
              <a:t>Bioethics, </a:t>
            </a:r>
            <a:r>
              <a:rPr lang="en-US" sz="1200">
                <a:latin typeface="+mn-lt"/>
                <a:ea typeface="Helvetica" charset="0"/>
                <a:cs typeface="Helvetica" charset="0"/>
              </a:rPr>
              <a:t>and </a:t>
            </a:r>
            <a:r>
              <a:rPr lang="en-US" sz="1200" b="1">
                <a:latin typeface="+mn-lt"/>
                <a:ea typeface="Helvetica" charset="0"/>
                <a:cs typeface="Helvetica" charset="0"/>
              </a:rPr>
              <a:t>Gene Editing</a:t>
            </a:r>
            <a:endParaRPr lang="en-US" sz="1200">
              <a:latin typeface="+mn-lt"/>
              <a:ea typeface="Helvetica" charset="0"/>
              <a:cs typeface="Helvetica" charset="0"/>
            </a:endParaRPr>
          </a:p>
          <a:p>
            <a:pPr marL="171450" indent="-171450">
              <a:buFont typeface="Arial" charset="0"/>
              <a:buChar char="•"/>
            </a:pP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50243-906C-B749-BF47-9249CF926A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04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Pictured: Dean Coon leads the students in our Senior Common Room ceremony, which takes place each year before spring commencement.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50243-906C-B749-BF47-9249CF926AC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63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/>
              <a:t>Pictured: Students in the Museum class get to tour the vault at Crystal Bridges Museum of American Art.</a:t>
            </a:r>
          </a:p>
          <a:p>
            <a:pPr marL="171450" indent="-171450">
              <a:buFont typeface="Arial" charset="0"/>
              <a:buChar char="•"/>
            </a:pPr>
            <a:r>
              <a:rPr lang="en-US"/>
              <a:t>Need to emphasize students</a:t>
            </a:r>
            <a:r>
              <a:rPr lang="en-US" baseline="0"/>
              <a:t> will be taking courses both within the major and as part of graduation requirements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Our current enrollment is about 3800 students in the Honors College, spread out across all academic majors.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50243-906C-B749-BF47-9249CF926A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21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Pictured: Students in Dr. Michelle Gray’s Aging Signature Seminar where suits that mimic the experience of being old/having aged.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50243-906C-B749-BF47-9249CF926A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0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Make sure to not just give examples,</a:t>
            </a:r>
            <a:r>
              <a:rPr lang="en-US" baseline="0"/>
              <a:t> but reference 1) study abroad brochure in the folder and 2) </a:t>
            </a:r>
            <a:r>
              <a:rPr lang="en-US" baseline="0" err="1"/>
              <a:t>HonorsTV</a:t>
            </a:r>
            <a:r>
              <a:rPr lang="en-US" baseline="0"/>
              <a:t>, which has videos from a number of study abroad locations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50243-906C-B749-BF47-9249CF926A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48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/>
              <a:t>Pictured: Honors students</a:t>
            </a:r>
            <a:r>
              <a:rPr lang="en-US" baseline="0"/>
              <a:t> in Japan, as part of the Honors Passport study abroad program. </a:t>
            </a:r>
            <a:endParaRPr lang="en-US"/>
          </a:p>
          <a:p>
            <a:pPr marL="171450" indent="-171450">
              <a:buFont typeface="Arial" charset="0"/>
              <a:buChar char="•"/>
            </a:pPr>
            <a:r>
              <a:rPr lang="en-US"/>
              <a:t>Make sure to not just give examples,</a:t>
            </a:r>
            <a:r>
              <a:rPr lang="en-US" baseline="0"/>
              <a:t> but reference 1) study abroad brochure in the folder and 2) </a:t>
            </a:r>
            <a:r>
              <a:rPr lang="en-US" baseline="0" err="1"/>
              <a:t>HonorsTV</a:t>
            </a:r>
            <a:r>
              <a:rPr lang="en-US" baseline="0"/>
              <a:t>, which has videos from a number of study abroad locations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50243-906C-B749-BF47-9249CF926A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14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Pictured: 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Biomedical engineering major Mary Jia is the first undergraduate to conduct research in Chris Nelson’s gene editing lab. She is working with cutting-edge CRISPR techniques to develop therapies for a rare genetic disease. Mary was awarded the Goldwater Scholarship this year and would like to use gene editing to tackle other critical diseases, such as cancer.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 facts: Chris Nelson is an honors alumnus/former Honors College fellow, and Mary is a Bodenhamer Fellow.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50243-906C-B749-BF47-9249CF926AC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13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None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Pictured: Ethan Batey with his research mentor, Dr. Bin Dong (chemistry and biochemistry), studying optical microscopy. Batey was published as a first author multiple times as an undergrad and won the Goldwater scholarship to pursue a PhD. </a:t>
            </a:r>
            <a:r>
              <a:rPr lang="en-US" b="0" i="0">
                <a:solidFill>
                  <a:srgbClr val="444444"/>
                </a:solidFill>
                <a:effectLst/>
                <a:latin typeface="Aptos" panose="020B0004020202020204" pitchFamily="34" charset="0"/>
              </a:rPr>
              <a:t>​​</a:t>
            </a:r>
            <a:endParaRPr lang="en-US" b="0" i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50243-906C-B749-BF47-9249CF926AC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77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4400"/>
              <a:t>Pictured: </a:t>
            </a:r>
            <a:r>
              <a:rPr lang="en-US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Elijah Conley,</a:t>
            </a:r>
            <a:r>
              <a:rPr lang="en-US" sz="1800" b="1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first-gen honors Path Scholar, ARSC, political science/journalism from Melbourne, AR. As an undergrad, he interned with the Congressional Black Caucus. He recently graduated from Georgetown Law and is moving to eastern Arkansas to clerk for a federal judge.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40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/>
              <a:t>Really emphasize that this is to help honors students take advantages of all of the resources we have just outlined in the Honors College in a way that will prepare them for the next step in life.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/>
              <a:t>G</a:t>
            </a:r>
            <a:r>
              <a:rPr lang="en-US"/>
              <a:t>lobal Experiences – Where will you explore?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/>
              <a:t>R</a:t>
            </a:r>
            <a:r>
              <a:rPr lang="en-US"/>
              <a:t>esearch – What will you investigate?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/>
              <a:t>E</a:t>
            </a:r>
            <a:r>
              <a:rPr lang="en-US"/>
              <a:t>ngagement – How will you get involved?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/>
              <a:t>A</a:t>
            </a:r>
            <a:r>
              <a:rPr lang="en-US"/>
              <a:t>cademics – How will you expand your knowledge?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/>
              <a:t>T</a:t>
            </a:r>
            <a:r>
              <a:rPr lang="en-US"/>
              <a:t>rajectory – How will you prepare for the next phase of your journey?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50243-906C-B749-BF47-9249CF926AC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39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50243-906C-B749-BF47-9249CF926AC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58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3">
            <a:extLst>
              <a:ext uri="{FF2B5EF4-FFF2-40B4-BE49-F238E27FC236}">
                <a16:creationId xmlns:a16="http://schemas.microsoft.com/office/drawing/2014/main" id="{C2CB594D-F648-8BAB-2018-BF44549C196C}"/>
              </a:ext>
            </a:extLst>
          </p:cNvPr>
          <p:cNvGrpSpPr/>
          <p:nvPr userDrawn="1"/>
        </p:nvGrpSpPr>
        <p:grpSpPr>
          <a:xfrm>
            <a:off x="0" y="-157996"/>
            <a:ext cx="5120303" cy="7513515"/>
            <a:chOff x="0" y="0"/>
            <a:chExt cx="2022836" cy="2709333"/>
          </a:xfrm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FD5330BD-B968-D4A9-B8DA-6AA0EB45E723}"/>
                </a:ext>
              </a:extLst>
            </p:cNvPr>
            <p:cNvSpPr/>
            <p:nvPr/>
          </p:nvSpPr>
          <p:spPr>
            <a:xfrm>
              <a:off x="0" y="0"/>
              <a:ext cx="2022836" cy="2709333"/>
            </a:xfrm>
            <a:custGeom>
              <a:avLst/>
              <a:gdLst/>
              <a:ahLst/>
              <a:cxnLst/>
              <a:rect l="l" t="t" r="r" b="b"/>
              <a:pathLst>
                <a:path w="2022836" h="2709333">
                  <a:moveTo>
                    <a:pt x="0" y="0"/>
                  </a:moveTo>
                  <a:lnTo>
                    <a:pt x="2022836" y="0"/>
                  </a:lnTo>
                  <a:lnTo>
                    <a:pt x="202283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E1946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0C02BE93-6DCB-295C-8BD6-FD5C17AB0215}"/>
                </a:ext>
              </a:extLst>
            </p:cNvPr>
            <p:cNvSpPr txBox="1"/>
            <p:nvPr/>
          </p:nvSpPr>
          <p:spPr>
            <a:xfrm>
              <a:off x="0" y="-47625"/>
              <a:ext cx="2022836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362"/>
                </a:lnSpc>
              </a:pPr>
              <a:endParaRPr sz="1200"/>
            </a:p>
          </p:txBody>
        </p:sp>
      </p:grpSp>
      <p:sp>
        <p:nvSpPr>
          <p:cNvPr id="21" name="Freeform 6">
            <a:extLst>
              <a:ext uri="{FF2B5EF4-FFF2-40B4-BE49-F238E27FC236}">
                <a16:creationId xmlns:a16="http://schemas.microsoft.com/office/drawing/2014/main" id="{3A28CABC-6295-7319-87C4-FB3B56C5CC16}"/>
              </a:ext>
            </a:extLst>
          </p:cNvPr>
          <p:cNvSpPr/>
          <p:nvPr userDrawn="1"/>
        </p:nvSpPr>
        <p:spPr>
          <a:xfrm>
            <a:off x="237916" y="4825274"/>
            <a:ext cx="4644473" cy="589649"/>
          </a:xfrm>
          <a:custGeom>
            <a:avLst/>
            <a:gdLst/>
            <a:ahLst/>
            <a:cxnLst/>
            <a:rect l="l" t="t" r="r" b="b"/>
            <a:pathLst>
              <a:path w="6966709" h="884474">
                <a:moveTo>
                  <a:pt x="0" y="0"/>
                </a:moveTo>
                <a:lnTo>
                  <a:pt x="6966708" y="0"/>
                </a:lnTo>
                <a:lnTo>
                  <a:pt x="6966708" y="884474"/>
                </a:lnTo>
                <a:lnTo>
                  <a:pt x="0" y="884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5D30FEA0-B991-1A11-70C3-2050A4726350}"/>
              </a:ext>
            </a:extLst>
          </p:cNvPr>
          <p:cNvSpPr/>
          <p:nvPr userDrawn="1"/>
        </p:nvSpPr>
        <p:spPr>
          <a:xfrm>
            <a:off x="378719" y="1443078"/>
            <a:ext cx="4362865" cy="3155421"/>
          </a:xfrm>
          <a:custGeom>
            <a:avLst/>
            <a:gdLst/>
            <a:ahLst/>
            <a:cxnLst/>
            <a:rect l="l" t="t" r="r" b="b"/>
            <a:pathLst>
              <a:path w="6544298" h="4733132">
                <a:moveTo>
                  <a:pt x="0" y="0"/>
                </a:moveTo>
                <a:lnTo>
                  <a:pt x="6544298" y="0"/>
                </a:lnTo>
                <a:lnTo>
                  <a:pt x="6544298" y="4733132"/>
                </a:lnTo>
                <a:lnTo>
                  <a:pt x="0" y="47331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3056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450DCD-C0EE-76C6-8A79-089EA3F5F4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19688" y="-158750"/>
            <a:ext cx="7072312" cy="75136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2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Lef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F999A-8621-8317-58D6-A778E15A0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2754" y="365125"/>
            <a:ext cx="8911046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FAA47-4107-363C-F2F3-49794AF4C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2753" y="1825625"/>
            <a:ext cx="3653248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D86DEB-CE70-2ACB-CC45-6C8CA9E8D3BA}"/>
              </a:ext>
            </a:extLst>
          </p:cNvPr>
          <p:cNvSpPr/>
          <p:nvPr userDrawn="1"/>
        </p:nvSpPr>
        <p:spPr>
          <a:xfrm>
            <a:off x="7539931" y="3016000"/>
            <a:ext cx="4298373" cy="2938674"/>
          </a:xfrm>
          <a:prstGeom prst="rect">
            <a:avLst/>
          </a:prstGeom>
          <a:solidFill>
            <a:srgbClr val="ED17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72C9BC-9FD6-9DEC-E790-5EE2AF0E791E}"/>
              </a:ext>
            </a:extLst>
          </p:cNvPr>
          <p:cNvSpPr/>
          <p:nvPr userDrawn="1"/>
        </p:nvSpPr>
        <p:spPr>
          <a:xfrm>
            <a:off x="232063" y="0"/>
            <a:ext cx="1901537" cy="6858000"/>
          </a:xfrm>
          <a:prstGeom prst="rect">
            <a:avLst/>
          </a:prstGeom>
          <a:solidFill>
            <a:srgbClr val="2F13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1573C24C-8B54-9664-F776-AAA70547AD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4132" y="2766218"/>
            <a:ext cx="1037397" cy="132556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541CD45-1362-AB6B-3E94-5F67D082BC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04993" y="2106839"/>
            <a:ext cx="5222875" cy="3536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3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Left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F999A-8621-8317-58D6-A778E15A0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2754" y="365125"/>
            <a:ext cx="8911046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FAA47-4107-363C-F2F3-49794AF4C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2753" y="1825625"/>
            <a:ext cx="3653248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D86DEB-CE70-2ACB-CC45-6C8CA9E8D3BA}"/>
              </a:ext>
            </a:extLst>
          </p:cNvPr>
          <p:cNvSpPr/>
          <p:nvPr userDrawn="1"/>
        </p:nvSpPr>
        <p:spPr>
          <a:xfrm>
            <a:off x="7600060" y="365125"/>
            <a:ext cx="4298373" cy="6127750"/>
          </a:xfrm>
          <a:prstGeom prst="rect">
            <a:avLst/>
          </a:prstGeom>
          <a:solidFill>
            <a:srgbClr val="ED17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72C9BC-9FD6-9DEC-E790-5EE2AF0E791E}"/>
              </a:ext>
            </a:extLst>
          </p:cNvPr>
          <p:cNvSpPr/>
          <p:nvPr userDrawn="1"/>
        </p:nvSpPr>
        <p:spPr>
          <a:xfrm>
            <a:off x="232063" y="0"/>
            <a:ext cx="1901537" cy="6858000"/>
          </a:xfrm>
          <a:prstGeom prst="rect">
            <a:avLst/>
          </a:prstGeom>
          <a:solidFill>
            <a:srgbClr val="2F13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1573C24C-8B54-9664-F776-AAA70547AD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4132" y="2766218"/>
            <a:ext cx="1037397" cy="132556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541CD45-1362-AB6B-3E94-5F67D082BC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04993" y="2106839"/>
            <a:ext cx="5222875" cy="3536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00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F999A-8621-8317-58D6-A778E15A0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085" y="381657"/>
            <a:ext cx="952821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FAA47-4107-363C-F2F3-49794AF4C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1049" y="2080600"/>
            <a:ext cx="3653248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135C98-15B1-F6A4-CC85-CE40ED962AAE}"/>
              </a:ext>
            </a:extLst>
          </p:cNvPr>
          <p:cNvSpPr/>
          <p:nvPr userDrawn="1"/>
        </p:nvSpPr>
        <p:spPr>
          <a:xfrm>
            <a:off x="326085" y="2200816"/>
            <a:ext cx="4210402" cy="2878531"/>
          </a:xfrm>
          <a:prstGeom prst="rect">
            <a:avLst/>
          </a:prstGeom>
          <a:solidFill>
            <a:srgbClr val="2F13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79A9D0-E6D3-8326-6A22-3F3B31287A3D}"/>
              </a:ext>
            </a:extLst>
          </p:cNvPr>
          <p:cNvSpPr/>
          <p:nvPr userDrawn="1"/>
        </p:nvSpPr>
        <p:spPr>
          <a:xfrm>
            <a:off x="10114666" y="0"/>
            <a:ext cx="1901537" cy="6858000"/>
          </a:xfrm>
          <a:prstGeom prst="rect">
            <a:avLst/>
          </a:prstGeom>
          <a:solidFill>
            <a:srgbClr val="ED17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AEA1A984-C3BE-4404-30F3-0998BBD30C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46735" y="2766218"/>
            <a:ext cx="1037397" cy="132556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541CD45-1362-AB6B-3E94-5F67D082BC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7806" y="2568166"/>
            <a:ext cx="5222875" cy="3536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484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Right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F999A-8621-8317-58D6-A778E15A0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085" y="381657"/>
            <a:ext cx="9528212" cy="1325563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FAA47-4107-363C-F2F3-49794AF4C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1049" y="2080600"/>
            <a:ext cx="3653248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135C98-15B1-F6A4-CC85-CE40ED962AAE}"/>
              </a:ext>
            </a:extLst>
          </p:cNvPr>
          <p:cNvSpPr/>
          <p:nvPr userDrawn="1"/>
        </p:nvSpPr>
        <p:spPr>
          <a:xfrm>
            <a:off x="326085" y="1135117"/>
            <a:ext cx="4210402" cy="5341226"/>
          </a:xfrm>
          <a:prstGeom prst="rect">
            <a:avLst/>
          </a:prstGeom>
          <a:solidFill>
            <a:srgbClr val="2F13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79A9D0-E6D3-8326-6A22-3F3B31287A3D}"/>
              </a:ext>
            </a:extLst>
          </p:cNvPr>
          <p:cNvSpPr/>
          <p:nvPr userDrawn="1"/>
        </p:nvSpPr>
        <p:spPr>
          <a:xfrm>
            <a:off x="10114666" y="0"/>
            <a:ext cx="1901537" cy="6858000"/>
          </a:xfrm>
          <a:prstGeom prst="rect">
            <a:avLst/>
          </a:prstGeom>
          <a:solidFill>
            <a:srgbClr val="ED17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AEA1A984-C3BE-4404-30F3-0998BBD30C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46735" y="2766218"/>
            <a:ext cx="1037397" cy="132556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541CD45-1362-AB6B-3E94-5F67D082BC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7806" y="2568166"/>
            <a:ext cx="5222875" cy="3536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9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nly - Left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98E81-DB88-8008-5888-8BC3F1AF7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868" y="587193"/>
            <a:ext cx="9046134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AC72D1D-E644-1509-D69E-89E2DE62B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868" y="1912756"/>
            <a:ext cx="904613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1E3DFE-D65D-0208-BE0D-FE1BCD182452}"/>
              </a:ext>
            </a:extLst>
          </p:cNvPr>
          <p:cNvSpPr/>
          <p:nvPr userDrawn="1"/>
        </p:nvSpPr>
        <p:spPr>
          <a:xfrm>
            <a:off x="10114666" y="0"/>
            <a:ext cx="1901537" cy="6858000"/>
          </a:xfrm>
          <a:prstGeom prst="rect">
            <a:avLst/>
          </a:prstGeom>
          <a:solidFill>
            <a:srgbClr val="ED17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03FF1FC2-4560-A032-CE30-1E83F4A49E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46735" y="2766218"/>
            <a:ext cx="1037397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9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Only - Left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98E81-DB88-8008-5888-8BC3F1AF7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5669" y="590549"/>
            <a:ext cx="9046134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AC72D1D-E644-1509-D69E-89E2DE62B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5669" y="1916112"/>
            <a:ext cx="904613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BD19EA-30FF-489F-BE71-4E363B8C5F61}"/>
              </a:ext>
            </a:extLst>
          </p:cNvPr>
          <p:cNvSpPr/>
          <p:nvPr userDrawn="1"/>
        </p:nvSpPr>
        <p:spPr>
          <a:xfrm>
            <a:off x="232063" y="0"/>
            <a:ext cx="1901537" cy="6858000"/>
          </a:xfrm>
          <a:prstGeom prst="rect">
            <a:avLst/>
          </a:prstGeom>
          <a:solidFill>
            <a:srgbClr val="2F13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799302FB-3B37-6764-9DDB-E74DD93DC0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4132" y="2766218"/>
            <a:ext cx="1037397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62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AutoShape 2">
            <a:extLst>
              <a:ext uri="{FF2B5EF4-FFF2-40B4-BE49-F238E27FC236}">
                <a16:creationId xmlns:a16="http://schemas.microsoft.com/office/drawing/2014/main" id="{DF51CC80-3C00-4C89-7C5E-460EE9A09D84}"/>
              </a:ext>
            </a:extLst>
          </p:cNvPr>
          <p:cNvSpPr/>
          <p:nvPr userDrawn="1"/>
        </p:nvSpPr>
        <p:spPr>
          <a:xfrm>
            <a:off x="4638351" y="4999459"/>
            <a:ext cx="233696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40" name="Group 4">
            <a:extLst>
              <a:ext uri="{FF2B5EF4-FFF2-40B4-BE49-F238E27FC236}">
                <a16:creationId xmlns:a16="http://schemas.microsoft.com/office/drawing/2014/main" id="{8AA4AEF2-E21B-EA84-148E-72C771C25D8C}"/>
              </a:ext>
            </a:extLst>
          </p:cNvPr>
          <p:cNvGrpSpPr/>
          <p:nvPr userDrawn="1"/>
        </p:nvGrpSpPr>
        <p:grpSpPr>
          <a:xfrm>
            <a:off x="9086142" y="0"/>
            <a:ext cx="3105858" cy="6858000"/>
            <a:chOff x="0" y="0"/>
            <a:chExt cx="1227006" cy="2709333"/>
          </a:xfrm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919D2467-E41B-4A32-90BF-4AFF0A2548D3}"/>
                </a:ext>
              </a:extLst>
            </p:cNvPr>
            <p:cNvSpPr/>
            <p:nvPr/>
          </p:nvSpPr>
          <p:spPr>
            <a:xfrm>
              <a:off x="0" y="0"/>
              <a:ext cx="1227006" cy="2709333"/>
            </a:xfrm>
            <a:custGeom>
              <a:avLst/>
              <a:gdLst/>
              <a:ahLst/>
              <a:cxnLst/>
              <a:rect l="l" t="t" r="r" b="b"/>
              <a:pathLst>
                <a:path w="1227006" h="2709333">
                  <a:moveTo>
                    <a:pt x="0" y="0"/>
                  </a:moveTo>
                  <a:lnTo>
                    <a:pt x="1227006" y="0"/>
                  </a:lnTo>
                  <a:lnTo>
                    <a:pt x="122700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E1946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2" name="TextBox 6">
              <a:extLst>
                <a:ext uri="{FF2B5EF4-FFF2-40B4-BE49-F238E27FC236}">
                  <a16:creationId xmlns:a16="http://schemas.microsoft.com/office/drawing/2014/main" id="{DE6E084E-8ACA-083B-6C38-ABF4490173D6}"/>
                </a:ext>
              </a:extLst>
            </p:cNvPr>
            <p:cNvSpPr txBox="1"/>
            <p:nvPr/>
          </p:nvSpPr>
          <p:spPr>
            <a:xfrm>
              <a:off x="0" y="-47625"/>
              <a:ext cx="1227006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362"/>
                </a:lnSpc>
              </a:pPr>
              <a:endParaRPr sz="1200"/>
            </a:p>
          </p:txBody>
        </p:sp>
      </p:grpSp>
      <p:grpSp>
        <p:nvGrpSpPr>
          <p:cNvPr id="43" name="Group 7">
            <a:extLst>
              <a:ext uri="{FF2B5EF4-FFF2-40B4-BE49-F238E27FC236}">
                <a16:creationId xmlns:a16="http://schemas.microsoft.com/office/drawing/2014/main" id="{44838EBE-7D07-02DB-7958-B65615C00BFC}"/>
              </a:ext>
            </a:extLst>
          </p:cNvPr>
          <p:cNvGrpSpPr/>
          <p:nvPr userDrawn="1"/>
        </p:nvGrpSpPr>
        <p:grpSpPr>
          <a:xfrm>
            <a:off x="9236162" y="1685708"/>
            <a:ext cx="4051755" cy="367749"/>
            <a:chOff x="0" y="0"/>
            <a:chExt cx="8103510" cy="735497"/>
          </a:xfrm>
        </p:grpSpPr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EB39BD71-50F8-69C9-2E20-96762670550A}"/>
                </a:ext>
              </a:extLst>
            </p:cNvPr>
            <p:cNvSpPr/>
            <p:nvPr/>
          </p:nvSpPr>
          <p:spPr>
            <a:xfrm>
              <a:off x="0" y="0"/>
              <a:ext cx="735497" cy="735497"/>
            </a:xfrm>
            <a:custGeom>
              <a:avLst/>
              <a:gdLst/>
              <a:ahLst/>
              <a:cxnLst/>
              <a:rect l="l" t="t" r="r" b="b"/>
              <a:pathLst>
                <a:path w="735497" h="735497">
                  <a:moveTo>
                    <a:pt x="0" y="0"/>
                  </a:moveTo>
                  <a:lnTo>
                    <a:pt x="735497" y="0"/>
                  </a:lnTo>
                  <a:lnTo>
                    <a:pt x="735497" y="735497"/>
                  </a:lnTo>
                  <a:lnTo>
                    <a:pt x="0" y="735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5" name="TextBox 9">
              <a:extLst>
                <a:ext uri="{FF2B5EF4-FFF2-40B4-BE49-F238E27FC236}">
                  <a16:creationId xmlns:a16="http://schemas.microsoft.com/office/drawing/2014/main" id="{B9E04BC4-9AEE-78AA-07E6-C4CFCAAB84FE}"/>
                </a:ext>
              </a:extLst>
            </p:cNvPr>
            <p:cNvSpPr txBox="1"/>
            <p:nvPr/>
          </p:nvSpPr>
          <p:spPr>
            <a:xfrm>
              <a:off x="1025622" y="22594"/>
              <a:ext cx="7077888" cy="568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362"/>
                </a:lnSpc>
                <a:spcBef>
                  <a:spcPct val="0"/>
                </a:spcBef>
              </a:pPr>
              <a:r>
                <a:rPr lang="en-US" sz="1687" spc="-25">
                  <a:solidFill>
                    <a:srgbClr val="FFFFFF"/>
                  </a:solidFill>
                  <a:latin typeface="Montserrat"/>
                </a:rPr>
                <a:t>479.575.7678</a:t>
              </a:r>
            </a:p>
          </p:txBody>
        </p:sp>
      </p:grpSp>
      <p:grpSp>
        <p:nvGrpSpPr>
          <p:cNvPr id="46" name="Group 10">
            <a:extLst>
              <a:ext uri="{FF2B5EF4-FFF2-40B4-BE49-F238E27FC236}">
                <a16:creationId xmlns:a16="http://schemas.microsoft.com/office/drawing/2014/main" id="{DC14FA51-C725-2D0F-1254-24A3F80B13D9}"/>
              </a:ext>
            </a:extLst>
          </p:cNvPr>
          <p:cNvGrpSpPr/>
          <p:nvPr userDrawn="1"/>
        </p:nvGrpSpPr>
        <p:grpSpPr>
          <a:xfrm>
            <a:off x="9236162" y="2193732"/>
            <a:ext cx="4051755" cy="367749"/>
            <a:chOff x="0" y="0"/>
            <a:chExt cx="8103510" cy="735497"/>
          </a:xfrm>
        </p:grpSpPr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6DCDEAAA-4E17-699C-8843-FDFA7F457FB2}"/>
                </a:ext>
              </a:extLst>
            </p:cNvPr>
            <p:cNvSpPr/>
            <p:nvPr/>
          </p:nvSpPr>
          <p:spPr>
            <a:xfrm>
              <a:off x="0" y="0"/>
              <a:ext cx="735497" cy="735497"/>
            </a:xfrm>
            <a:custGeom>
              <a:avLst/>
              <a:gdLst/>
              <a:ahLst/>
              <a:cxnLst/>
              <a:rect l="l" t="t" r="r" b="b"/>
              <a:pathLst>
                <a:path w="735497" h="735497">
                  <a:moveTo>
                    <a:pt x="0" y="0"/>
                  </a:moveTo>
                  <a:lnTo>
                    <a:pt x="735497" y="0"/>
                  </a:lnTo>
                  <a:lnTo>
                    <a:pt x="735497" y="735497"/>
                  </a:lnTo>
                  <a:lnTo>
                    <a:pt x="0" y="735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8" name="TextBox 12">
              <a:extLst>
                <a:ext uri="{FF2B5EF4-FFF2-40B4-BE49-F238E27FC236}">
                  <a16:creationId xmlns:a16="http://schemas.microsoft.com/office/drawing/2014/main" id="{8E450AF3-2218-C1E9-CFBC-274BD92233E7}"/>
                </a:ext>
              </a:extLst>
            </p:cNvPr>
            <p:cNvSpPr txBox="1"/>
            <p:nvPr/>
          </p:nvSpPr>
          <p:spPr>
            <a:xfrm>
              <a:off x="1025622" y="65168"/>
              <a:ext cx="7077888" cy="568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362"/>
                </a:lnSpc>
                <a:spcBef>
                  <a:spcPct val="0"/>
                </a:spcBef>
              </a:pPr>
              <a:r>
                <a:rPr lang="en-US" sz="1687" spc="-25">
                  <a:solidFill>
                    <a:srgbClr val="FFFFFF"/>
                  </a:solidFill>
                  <a:latin typeface="Montserrat"/>
                </a:rPr>
                <a:t>honors@uark.edu</a:t>
              </a:r>
            </a:p>
          </p:txBody>
        </p:sp>
      </p:grpSp>
      <p:grpSp>
        <p:nvGrpSpPr>
          <p:cNvPr id="49" name="Group 13">
            <a:extLst>
              <a:ext uri="{FF2B5EF4-FFF2-40B4-BE49-F238E27FC236}">
                <a16:creationId xmlns:a16="http://schemas.microsoft.com/office/drawing/2014/main" id="{6F107D26-4ED0-0BCF-B112-11F0BB597B46}"/>
              </a:ext>
            </a:extLst>
          </p:cNvPr>
          <p:cNvGrpSpPr/>
          <p:nvPr userDrawn="1"/>
        </p:nvGrpSpPr>
        <p:grpSpPr>
          <a:xfrm>
            <a:off x="9236162" y="2701757"/>
            <a:ext cx="4051755" cy="367749"/>
            <a:chOff x="0" y="0"/>
            <a:chExt cx="8103510" cy="735497"/>
          </a:xfrm>
        </p:grpSpPr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1AD0923B-71FB-1256-1E96-630FF0537A46}"/>
                </a:ext>
              </a:extLst>
            </p:cNvPr>
            <p:cNvSpPr/>
            <p:nvPr/>
          </p:nvSpPr>
          <p:spPr>
            <a:xfrm>
              <a:off x="0" y="0"/>
              <a:ext cx="735497" cy="735497"/>
            </a:xfrm>
            <a:custGeom>
              <a:avLst/>
              <a:gdLst/>
              <a:ahLst/>
              <a:cxnLst/>
              <a:rect l="l" t="t" r="r" b="b"/>
              <a:pathLst>
                <a:path w="735497" h="735497">
                  <a:moveTo>
                    <a:pt x="0" y="0"/>
                  </a:moveTo>
                  <a:lnTo>
                    <a:pt x="735497" y="0"/>
                  </a:lnTo>
                  <a:lnTo>
                    <a:pt x="735497" y="735497"/>
                  </a:lnTo>
                  <a:lnTo>
                    <a:pt x="0" y="735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1" name="TextBox 15">
              <a:extLst>
                <a:ext uri="{FF2B5EF4-FFF2-40B4-BE49-F238E27FC236}">
                  <a16:creationId xmlns:a16="http://schemas.microsoft.com/office/drawing/2014/main" id="{3C69068B-9A8C-A72D-D835-A827D384B195}"/>
                </a:ext>
              </a:extLst>
            </p:cNvPr>
            <p:cNvSpPr txBox="1"/>
            <p:nvPr/>
          </p:nvSpPr>
          <p:spPr>
            <a:xfrm>
              <a:off x="1025622" y="92652"/>
              <a:ext cx="7077888" cy="568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362"/>
                </a:lnSpc>
                <a:spcBef>
                  <a:spcPct val="0"/>
                </a:spcBef>
              </a:pPr>
              <a:r>
                <a:rPr lang="en-US" sz="1687" spc="-25">
                  <a:solidFill>
                    <a:srgbClr val="FFFFFF"/>
                  </a:solidFill>
                  <a:latin typeface="Montserrat"/>
                </a:rPr>
                <a:t>www.honors.uark.edu</a:t>
              </a:r>
            </a:p>
          </p:txBody>
        </p:sp>
      </p:grpSp>
      <p:grpSp>
        <p:nvGrpSpPr>
          <p:cNvPr id="52" name="Group 16">
            <a:extLst>
              <a:ext uri="{FF2B5EF4-FFF2-40B4-BE49-F238E27FC236}">
                <a16:creationId xmlns:a16="http://schemas.microsoft.com/office/drawing/2014/main" id="{C9BE1BB0-88C6-3D90-06EA-4A47AF45C982}"/>
              </a:ext>
            </a:extLst>
          </p:cNvPr>
          <p:cNvGrpSpPr/>
          <p:nvPr userDrawn="1"/>
        </p:nvGrpSpPr>
        <p:grpSpPr>
          <a:xfrm>
            <a:off x="9236162" y="3209781"/>
            <a:ext cx="4051755" cy="367749"/>
            <a:chOff x="0" y="0"/>
            <a:chExt cx="8103510" cy="735497"/>
          </a:xfrm>
        </p:grpSpPr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64765D14-E903-8377-E623-CA948F52EFE8}"/>
                </a:ext>
              </a:extLst>
            </p:cNvPr>
            <p:cNvSpPr/>
            <p:nvPr/>
          </p:nvSpPr>
          <p:spPr>
            <a:xfrm>
              <a:off x="0" y="0"/>
              <a:ext cx="735497" cy="735497"/>
            </a:xfrm>
            <a:custGeom>
              <a:avLst/>
              <a:gdLst/>
              <a:ahLst/>
              <a:cxnLst/>
              <a:rect l="l" t="t" r="r" b="b"/>
              <a:pathLst>
                <a:path w="735497" h="735497">
                  <a:moveTo>
                    <a:pt x="0" y="0"/>
                  </a:moveTo>
                  <a:lnTo>
                    <a:pt x="735497" y="0"/>
                  </a:lnTo>
                  <a:lnTo>
                    <a:pt x="735497" y="735497"/>
                  </a:lnTo>
                  <a:lnTo>
                    <a:pt x="0" y="735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4" name="TextBox 18">
              <a:extLst>
                <a:ext uri="{FF2B5EF4-FFF2-40B4-BE49-F238E27FC236}">
                  <a16:creationId xmlns:a16="http://schemas.microsoft.com/office/drawing/2014/main" id="{C08D9BD3-F7B1-7B46-E05A-5894CF8B394E}"/>
                </a:ext>
              </a:extLst>
            </p:cNvPr>
            <p:cNvSpPr txBox="1"/>
            <p:nvPr/>
          </p:nvSpPr>
          <p:spPr>
            <a:xfrm>
              <a:off x="1025622" y="65168"/>
              <a:ext cx="7077888" cy="568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362"/>
                </a:lnSpc>
                <a:spcBef>
                  <a:spcPct val="0"/>
                </a:spcBef>
              </a:pPr>
              <a:r>
                <a:rPr lang="en-US" sz="1687" spc="-25">
                  <a:solidFill>
                    <a:srgbClr val="FFFFFF"/>
                  </a:solidFill>
                  <a:latin typeface="Montserrat"/>
                </a:rPr>
                <a:t>@uarkhonors</a:t>
              </a:r>
            </a:p>
          </p:txBody>
        </p:sp>
      </p:grpSp>
      <p:sp>
        <p:nvSpPr>
          <p:cNvPr id="56" name="Freeform 20">
            <a:extLst>
              <a:ext uri="{FF2B5EF4-FFF2-40B4-BE49-F238E27FC236}">
                <a16:creationId xmlns:a16="http://schemas.microsoft.com/office/drawing/2014/main" id="{791738F9-7CC0-AFC5-3B01-4C36D46B0DD0}"/>
              </a:ext>
            </a:extLst>
          </p:cNvPr>
          <p:cNvSpPr/>
          <p:nvPr userDrawn="1"/>
        </p:nvSpPr>
        <p:spPr>
          <a:xfrm>
            <a:off x="9739732" y="6044487"/>
            <a:ext cx="2278898" cy="657959"/>
          </a:xfrm>
          <a:custGeom>
            <a:avLst/>
            <a:gdLst/>
            <a:ahLst/>
            <a:cxnLst/>
            <a:rect l="l" t="t" r="r" b="b"/>
            <a:pathLst>
              <a:path w="3418347" h="986938">
                <a:moveTo>
                  <a:pt x="0" y="0"/>
                </a:moveTo>
                <a:lnTo>
                  <a:pt x="3418347" y="0"/>
                </a:lnTo>
                <a:lnTo>
                  <a:pt x="3418347" y="986938"/>
                </a:lnTo>
                <a:lnTo>
                  <a:pt x="0" y="9869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7" name="TextBox 21">
            <a:extLst>
              <a:ext uri="{FF2B5EF4-FFF2-40B4-BE49-F238E27FC236}">
                <a16:creationId xmlns:a16="http://schemas.microsoft.com/office/drawing/2014/main" id="{17AE8434-4152-D77F-BEBE-03232A2A7A1E}"/>
              </a:ext>
            </a:extLst>
          </p:cNvPr>
          <p:cNvSpPr txBox="1"/>
          <p:nvPr userDrawn="1"/>
        </p:nvSpPr>
        <p:spPr>
          <a:xfrm>
            <a:off x="9236162" y="265442"/>
            <a:ext cx="2426932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16"/>
              </a:lnSpc>
            </a:pPr>
            <a:r>
              <a:rPr lang="en-US" sz="4916">
                <a:solidFill>
                  <a:srgbClr val="FFFFFF"/>
                </a:solidFill>
                <a:latin typeface="Gotham Bold"/>
              </a:rPr>
              <a:t>Learn More</a:t>
            </a:r>
          </a:p>
        </p:txBody>
      </p:sp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F49EF715-A4A7-9768-B962-6C0A0F9A6D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08685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390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01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62" r:id="rId5"/>
    <p:sldLayoutId id="2147483654" r:id="rId6"/>
    <p:sldLayoutId id="2147483663" r:id="rId7"/>
    <p:sldLayoutId id="214748365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svg"/><Relationship Id="rId10" Type="http://schemas.openxmlformats.org/officeDocument/2006/relationships/image" Target="../media/image33.jpe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05858" y="-157996"/>
            <a:ext cx="9769313" cy="7513515"/>
          </a:xfrm>
          <a:custGeom>
            <a:avLst/>
            <a:gdLst/>
            <a:ahLst/>
            <a:cxnLst/>
            <a:rect l="l" t="t" r="r" b="b"/>
            <a:pathLst>
              <a:path w="14653970" h="11270273">
                <a:moveTo>
                  <a:pt x="0" y="0"/>
                </a:moveTo>
                <a:lnTo>
                  <a:pt x="14653970" y="0"/>
                </a:lnTo>
                <a:lnTo>
                  <a:pt x="14653970" y="11270273"/>
                </a:lnTo>
                <a:lnTo>
                  <a:pt x="0" y="112702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5364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-157996"/>
            <a:ext cx="5120303" cy="7513515"/>
            <a:chOff x="0" y="0"/>
            <a:chExt cx="2022836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22836" cy="2709333"/>
            </a:xfrm>
            <a:custGeom>
              <a:avLst/>
              <a:gdLst/>
              <a:ahLst/>
              <a:cxnLst/>
              <a:rect l="l" t="t" r="r" b="b"/>
              <a:pathLst>
                <a:path w="2022836" h="2709333">
                  <a:moveTo>
                    <a:pt x="0" y="0"/>
                  </a:moveTo>
                  <a:lnTo>
                    <a:pt x="2022836" y="0"/>
                  </a:lnTo>
                  <a:lnTo>
                    <a:pt x="202283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E1946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022836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362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237916" y="4825274"/>
            <a:ext cx="4644473" cy="589649"/>
          </a:xfrm>
          <a:custGeom>
            <a:avLst/>
            <a:gdLst/>
            <a:ahLst/>
            <a:cxnLst/>
            <a:rect l="l" t="t" r="r" b="b"/>
            <a:pathLst>
              <a:path w="6966709" h="884474">
                <a:moveTo>
                  <a:pt x="0" y="0"/>
                </a:moveTo>
                <a:lnTo>
                  <a:pt x="6966708" y="0"/>
                </a:lnTo>
                <a:lnTo>
                  <a:pt x="6966708" y="884474"/>
                </a:lnTo>
                <a:lnTo>
                  <a:pt x="0" y="884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378719" y="1443078"/>
            <a:ext cx="4362865" cy="3155421"/>
          </a:xfrm>
          <a:custGeom>
            <a:avLst/>
            <a:gdLst/>
            <a:ahLst/>
            <a:cxnLst/>
            <a:rect l="l" t="t" r="r" b="b"/>
            <a:pathLst>
              <a:path w="6544298" h="4733132">
                <a:moveTo>
                  <a:pt x="0" y="0"/>
                </a:moveTo>
                <a:lnTo>
                  <a:pt x="6544298" y="0"/>
                </a:lnTo>
                <a:lnTo>
                  <a:pt x="6544298" y="4733132"/>
                </a:lnTo>
                <a:lnTo>
                  <a:pt x="0" y="47331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3056"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B52F3-43E2-F294-AFF3-A7E8F9753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Planning for Study Abroad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4BB63-5624-A907-5AF7-C8DE5DC25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2753" y="1595020"/>
            <a:ext cx="3653248" cy="4917824"/>
          </a:xfrm>
        </p:spPr>
        <p:txBody>
          <a:bodyPr lIns="91440" tIns="45720" rIns="91440" bIns="45720" anchor="t"/>
          <a:lstStyle/>
          <a:p>
            <a:r>
              <a:rPr lang="en-US" sz="2100" b="1">
                <a:latin typeface="+mn-lt"/>
              </a:rPr>
              <a:t>Plan early! </a:t>
            </a:r>
          </a:p>
          <a:p>
            <a:pPr lvl="1"/>
            <a:r>
              <a:rPr lang="en-US" sz="2100">
                <a:latin typeface="+mn-lt"/>
              </a:rPr>
              <a:t>Visit the Study Abroad website: studyabroad.uark.edu</a:t>
            </a:r>
          </a:p>
          <a:p>
            <a:pPr lvl="1"/>
            <a:r>
              <a:rPr lang="en-US" sz="2100">
                <a:latin typeface="+mn-lt"/>
              </a:rPr>
              <a:t>Meet with the Office of Study Abroad</a:t>
            </a:r>
          </a:p>
          <a:p>
            <a:r>
              <a:rPr lang="en-US" sz="2100" b="1">
                <a:latin typeface="+mn-lt"/>
              </a:rPr>
              <a:t>Know the honors course requirements for each grant</a:t>
            </a:r>
          </a:p>
          <a:p>
            <a:r>
              <a:rPr lang="en-US" sz="2100" b="1">
                <a:latin typeface="+mn-lt"/>
              </a:rPr>
              <a:t>Use Honors College resources</a:t>
            </a:r>
          </a:p>
          <a:p>
            <a:pPr lvl="1"/>
            <a:r>
              <a:rPr lang="en-US" sz="2100">
                <a:latin typeface="+mn-lt"/>
              </a:rPr>
              <a:t>Honors College website</a:t>
            </a:r>
          </a:p>
          <a:p>
            <a:pPr lvl="1"/>
            <a:r>
              <a:rPr lang="en-US" sz="2100">
                <a:latin typeface="+mn-lt"/>
              </a:rPr>
              <a:t>Grants Manager: Chelsea Hodge, cew003@uark.edu</a:t>
            </a:r>
          </a:p>
          <a:p>
            <a:endParaRPr lang="en-US" sz="2000"/>
          </a:p>
          <a:p>
            <a:endParaRPr lang="en-US" sz="2000"/>
          </a:p>
        </p:txBody>
      </p:sp>
      <p:pic>
        <p:nvPicPr>
          <p:cNvPr id="6" name="Picture Placeholder 5" descr="A group of people sitting on a train&#10;&#10;AI-generated content may be incorrect.">
            <a:extLst>
              <a:ext uri="{FF2B5EF4-FFF2-40B4-BE49-F238E27FC236}">
                <a16:creationId xmlns:a16="http://schemas.microsoft.com/office/drawing/2014/main" id="{80F62CEA-F568-66EA-26CD-EE8F89CD4E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778" r="7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9145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E8A38-0D34-C7C4-BB86-8A09708F3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Undergraduate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47884-F708-01E8-6040-69C619621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1049" y="1253331"/>
            <a:ext cx="3653248" cy="4351338"/>
          </a:xfrm>
        </p:spPr>
        <p:txBody>
          <a:bodyPr/>
          <a:lstStyle/>
          <a:p>
            <a:r>
              <a:rPr lang="en-US" sz="2400">
                <a:latin typeface="+mn-lt"/>
                <a:ea typeface="Helvetica" charset="0"/>
                <a:cs typeface="Helvetica" charset="0"/>
              </a:rPr>
              <a:t>All honors students are required to complete a </a:t>
            </a:r>
            <a:r>
              <a:rPr lang="en-US" sz="2400" b="1">
                <a:latin typeface="+mn-lt"/>
                <a:ea typeface="Helvetica" charset="0"/>
                <a:cs typeface="Helvetica" charset="0"/>
              </a:rPr>
              <a:t>faculty-led, undergraduate research project or creative activity </a:t>
            </a:r>
            <a:r>
              <a:rPr lang="en-US" sz="2400">
                <a:latin typeface="+mn-lt"/>
                <a:ea typeface="Helvetica" charset="0"/>
                <a:cs typeface="Helvetica" charset="0"/>
              </a:rPr>
              <a:t>in their academic field</a:t>
            </a:r>
          </a:p>
          <a:p>
            <a:pPr lvl="1"/>
            <a:r>
              <a:rPr lang="en-US" b="1">
                <a:latin typeface="+mn-lt"/>
                <a:ea typeface="Helvetica" charset="0"/>
                <a:cs typeface="Helvetica" charset="0"/>
              </a:rPr>
              <a:t>Grant funding </a:t>
            </a:r>
            <a:r>
              <a:rPr lang="en-US">
                <a:latin typeface="+mn-lt"/>
                <a:ea typeface="Helvetica" charset="0"/>
                <a:cs typeface="Helvetica" charset="0"/>
              </a:rPr>
              <a:t>is available to support your project</a:t>
            </a:r>
          </a:p>
          <a:p>
            <a:r>
              <a:rPr lang="en-US" sz="2400">
                <a:latin typeface="+mn-lt"/>
                <a:ea typeface="Helvetica" charset="0"/>
                <a:cs typeface="Helvetica" charset="0"/>
              </a:rPr>
              <a:t>This project serves as </a:t>
            </a:r>
            <a:r>
              <a:rPr lang="en-US" sz="2400" b="1">
                <a:latin typeface="+mn-lt"/>
                <a:ea typeface="Helvetica" charset="0"/>
                <a:cs typeface="Helvetica" charset="0"/>
              </a:rPr>
              <a:t>fantastic preparation </a:t>
            </a:r>
            <a:r>
              <a:rPr lang="en-US" sz="2400">
                <a:latin typeface="+mn-lt"/>
                <a:ea typeface="Helvetica" charset="0"/>
                <a:cs typeface="Helvetica" charset="0"/>
              </a:rPr>
              <a:t>for either graduate school or the workplace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8C3B6DC-2B2B-31A4-95A8-82E30F541E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9E163BC-0B57-0765-948C-6E6F8605F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" r="797"/>
          <a:stretch/>
        </p:blipFill>
        <p:spPr>
          <a:xfrm>
            <a:off x="652130" y="2568166"/>
            <a:ext cx="5222875" cy="3536950"/>
          </a:xfrm>
          <a:prstGeom prst="rect">
            <a:avLst/>
          </a:prstGeom>
          <a:ln w="57150">
            <a:noFill/>
          </a:ln>
          <a:effectLst>
            <a:outerShdw blurRad="50800" dist="12700" dir="5400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8153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A4EEE-2F1F-391B-A87B-B38D0B925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Tips for Undergraduate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619CF-9917-CEAB-BE8F-FC70F515D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2752" y="1603203"/>
            <a:ext cx="3653248" cy="4351338"/>
          </a:xfrm>
        </p:spPr>
        <p:txBody>
          <a:bodyPr/>
          <a:lstStyle/>
          <a:p>
            <a:r>
              <a:rPr lang="en-US" sz="2800" b="1"/>
              <a:t>During your first year</a:t>
            </a:r>
            <a:r>
              <a:rPr lang="en-US" sz="2800" b="1">
                <a:latin typeface="+mn-lt"/>
              </a:rPr>
              <a:t>, </a:t>
            </a:r>
            <a:r>
              <a:rPr lang="en-US" sz="2800">
                <a:latin typeface="+mn-lt"/>
              </a:rPr>
              <a:t>learn about research in your discipline</a:t>
            </a:r>
          </a:p>
          <a:p>
            <a:r>
              <a:rPr lang="en-US" sz="2800">
                <a:latin typeface="+mn-lt"/>
              </a:rPr>
              <a:t>Attend workshops in the Honors College to learn more about research</a:t>
            </a:r>
          </a:p>
          <a:p>
            <a:r>
              <a:rPr lang="en-US" sz="2800">
                <a:latin typeface="+mn-lt"/>
              </a:rPr>
              <a:t>Students typically start research at the end of sophomore year</a:t>
            </a:r>
            <a:endParaRPr lang="en-US" sz="2800" b="1">
              <a:latin typeface="+mn-lt"/>
            </a:endParaRPr>
          </a:p>
          <a:p>
            <a:endParaRPr lang="en-US"/>
          </a:p>
          <a:p>
            <a:endParaRPr lang="en-US"/>
          </a:p>
        </p:txBody>
      </p:sp>
      <p:pic>
        <p:nvPicPr>
          <p:cNvPr id="6" name="Picture Placeholder 5" descr="Men wearing sunglasses and looking at a machine&#10;&#10;AI-generated content may be incorrect.">
            <a:extLst>
              <a:ext uri="{FF2B5EF4-FFF2-40B4-BE49-F238E27FC236}">
                <a16:creationId xmlns:a16="http://schemas.microsoft.com/office/drawing/2014/main" id="{BFCCD99C-74FB-8CCC-C865-953EA7947A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932" r="9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8037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8F131-CE19-6B3B-82A6-5F3297109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Futures Hub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3452F-1C57-B47D-A937-F755BDED4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1049" y="381657"/>
            <a:ext cx="3653248" cy="6050281"/>
          </a:xfrm>
        </p:spPr>
        <p:txBody>
          <a:bodyPr lIns="91440" tIns="45720" rIns="91440" bIns="45720" anchor="t"/>
          <a:lstStyle/>
          <a:p>
            <a:r>
              <a:rPr lang="en-US" sz="2400">
                <a:latin typeface="+mn-lt"/>
              </a:rPr>
              <a:t>Staff members in our </a:t>
            </a:r>
            <a:r>
              <a:rPr lang="en-US" sz="2400" b="1">
                <a:latin typeface="+mn-lt"/>
              </a:rPr>
              <a:t>Futures Hub </a:t>
            </a:r>
            <a:r>
              <a:rPr lang="en-US" sz="2400">
                <a:latin typeface="+mn-lt"/>
              </a:rPr>
              <a:t>help honors students explore opportunities on campus and in the community to prepare them for </a:t>
            </a:r>
            <a:r>
              <a:rPr lang="en-US" sz="2400" b="1">
                <a:latin typeface="+mn-lt"/>
              </a:rPr>
              <a:t>life after college</a:t>
            </a:r>
            <a:endParaRPr lang="en-US" sz="2400" b="1">
              <a:latin typeface="+mn-lt"/>
              <a:ea typeface="Helvetica" charset="0"/>
              <a:cs typeface="Helvetica" charset="0"/>
            </a:endParaRPr>
          </a:p>
          <a:p>
            <a:r>
              <a:rPr lang="en-US" sz="2400"/>
              <a:t>What's next for you? The Hub helps you plan a </a:t>
            </a:r>
            <a:r>
              <a:rPr lang="en-US" sz="2400" b="1"/>
              <a:t>great </a:t>
            </a:r>
            <a:r>
              <a:rPr lang="en-US" sz="2400"/>
              <a:t>future. </a:t>
            </a:r>
          </a:p>
          <a:p>
            <a:pPr lvl="1"/>
            <a:r>
              <a:rPr lang="en-US" b="1">
                <a:ea typeface="Helvetica" charset="0"/>
                <a:cs typeface="Helvetica"/>
              </a:rPr>
              <a:t> </a:t>
            </a:r>
            <a:r>
              <a:rPr lang="en-US" b="1">
                <a:latin typeface="+mn-lt"/>
                <a:ea typeface="Helvetica" charset="0"/>
                <a:cs typeface="Helvetica"/>
              </a:rPr>
              <a:t>G</a:t>
            </a:r>
            <a:r>
              <a:rPr lang="en-US">
                <a:latin typeface="+mn-lt"/>
                <a:ea typeface="Helvetica" charset="0"/>
                <a:cs typeface="Helvetica"/>
              </a:rPr>
              <a:t>lobal Experiences</a:t>
            </a:r>
          </a:p>
          <a:p>
            <a:pPr marL="742950" lvl="1" indent="-285750"/>
            <a:r>
              <a:rPr lang="en-US" b="1">
                <a:latin typeface="+mn-lt"/>
                <a:ea typeface="Helvetica" charset="0"/>
                <a:cs typeface="Helvetica"/>
              </a:rPr>
              <a:t>R</a:t>
            </a:r>
            <a:r>
              <a:rPr lang="en-US">
                <a:latin typeface="+mn-lt"/>
                <a:ea typeface="Helvetica" charset="0"/>
                <a:cs typeface="Helvetica"/>
              </a:rPr>
              <a:t>esearch</a:t>
            </a:r>
          </a:p>
          <a:p>
            <a:pPr marL="742950" lvl="1" indent="-285750"/>
            <a:r>
              <a:rPr lang="en-US" b="1">
                <a:latin typeface="+mn-lt"/>
                <a:ea typeface="Helvetica" charset="0"/>
                <a:cs typeface="Helvetica"/>
              </a:rPr>
              <a:t>E</a:t>
            </a:r>
            <a:r>
              <a:rPr lang="en-US">
                <a:latin typeface="+mn-lt"/>
                <a:ea typeface="Helvetica" charset="0"/>
                <a:cs typeface="Helvetica"/>
              </a:rPr>
              <a:t>ngagement</a:t>
            </a:r>
          </a:p>
          <a:p>
            <a:pPr marL="742950" lvl="1" indent="-285750"/>
            <a:r>
              <a:rPr lang="en-US" b="1">
                <a:latin typeface="+mn-lt"/>
                <a:ea typeface="Helvetica" charset="0"/>
                <a:cs typeface="Helvetica"/>
              </a:rPr>
              <a:t>A</a:t>
            </a:r>
            <a:r>
              <a:rPr lang="en-US">
                <a:latin typeface="+mn-lt"/>
                <a:ea typeface="Helvetica" charset="0"/>
                <a:cs typeface="Helvetica"/>
              </a:rPr>
              <a:t>cademics</a:t>
            </a:r>
          </a:p>
          <a:p>
            <a:pPr marL="742950" lvl="1" indent="-285750"/>
            <a:r>
              <a:rPr lang="en-US" b="1">
                <a:latin typeface="+mn-lt"/>
                <a:ea typeface="Helvetica" charset="0"/>
                <a:cs typeface="Helvetica"/>
              </a:rPr>
              <a:t>T</a:t>
            </a:r>
            <a:r>
              <a:rPr lang="en-US">
                <a:latin typeface="+mn-lt"/>
                <a:ea typeface="Helvetica" charset="0"/>
                <a:cs typeface="Helvetica"/>
              </a:rPr>
              <a:t>rajectory</a:t>
            </a:r>
          </a:p>
          <a:p>
            <a:endParaRPr lang="en-US" sz="2400"/>
          </a:p>
          <a:p>
            <a:endParaRPr lang="en-US" sz="240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26CB74BB-8BA0-C81D-3102-C01195DCAF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" r="864"/>
          <a:stretch/>
        </p:blipFill>
        <p:spPr>
          <a:prstGeom prst="rect">
            <a:avLst/>
          </a:prstGeom>
          <a:ln w="57150">
            <a:noFill/>
          </a:ln>
          <a:effectLst>
            <a:outerShdw blurRad="50800" dist="12700" dir="5400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1550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02351-2CED-AD49-7A9F-EF675783A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Gearhart Hall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7095-8C88-1136-F9C6-12EC7669E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2753" y="1825625"/>
            <a:ext cx="3653248" cy="4657140"/>
          </a:xfrm>
        </p:spPr>
        <p:txBody>
          <a:bodyPr lIns="91440" tIns="45720" rIns="91440" bIns="45720" anchor="t"/>
          <a:lstStyle/>
          <a:p>
            <a:r>
              <a:rPr lang="en-US" sz="2600" b="1">
                <a:latin typeface="+mn-lt"/>
                <a:cs typeface="Helvetica"/>
              </a:rPr>
              <a:t>Home</a:t>
            </a:r>
            <a:r>
              <a:rPr lang="en-US" sz="2600">
                <a:latin typeface="+mn-lt"/>
                <a:cs typeface="Helvetica"/>
              </a:rPr>
              <a:t> of the Honors College</a:t>
            </a:r>
          </a:p>
          <a:p>
            <a:r>
              <a:rPr lang="en-US" sz="2600">
                <a:latin typeface="+mn-lt"/>
                <a:cs typeface="Helvetica"/>
              </a:rPr>
              <a:t>Located between </a:t>
            </a:r>
            <a:r>
              <a:rPr lang="en-US" sz="2600" b="1">
                <a:latin typeface="+mn-lt"/>
                <a:cs typeface="Helvetica"/>
              </a:rPr>
              <a:t>Old Main and Bell Engineering</a:t>
            </a:r>
          </a:p>
          <a:p>
            <a:r>
              <a:rPr lang="en-US" sz="2600">
                <a:latin typeface="+mn-lt"/>
                <a:cs typeface="Helvetica"/>
              </a:rPr>
              <a:t>Includes two wonderful </a:t>
            </a:r>
            <a:r>
              <a:rPr lang="en-US" sz="2600" b="1">
                <a:latin typeface="+mn-lt"/>
                <a:cs typeface="Helvetica"/>
              </a:rPr>
              <a:t>student lounges </a:t>
            </a:r>
            <a:r>
              <a:rPr lang="en-US" sz="2600">
                <a:latin typeface="+mn-lt"/>
                <a:cs typeface="Helvetica"/>
              </a:rPr>
              <a:t>along with Honors College staff offices</a:t>
            </a:r>
          </a:p>
          <a:p>
            <a:r>
              <a:rPr lang="en-US" sz="2600" b="1">
                <a:latin typeface="+mn-lt"/>
                <a:cs typeface="Helvetica"/>
              </a:rPr>
              <a:t>Stop by when you get a chance!</a:t>
            </a:r>
          </a:p>
          <a:p>
            <a:endParaRPr lang="en-US" sz="2400"/>
          </a:p>
          <a:p>
            <a:endParaRPr lang="en-US" sz="2400"/>
          </a:p>
        </p:txBody>
      </p:sp>
      <p:pic>
        <p:nvPicPr>
          <p:cNvPr id="5" name="Picture 4" descr="A picture containing grass, tree, outdoor, residential&#10;&#10;Description automatically generated">
            <a:extLst>
              <a:ext uri="{FF2B5EF4-FFF2-40B4-BE49-F238E27FC236}">
                <a16:creationId xmlns:a16="http://schemas.microsoft.com/office/drawing/2014/main" id="{663939AE-393E-1ECD-FF84-E95BDB4B0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742" y="2323069"/>
            <a:ext cx="5013125" cy="3342083"/>
          </a:xfrm>
          <a:prstGeom prst="rect">
            <a:avLst/>
          </a:prstGeom>
          <a:ln w="50800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5376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95D4E-894A-240E-5D2C-2669B73A8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Hotz Honors Hall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B0D95-83B4-76F1-4B0D-240DC2E45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1049" y="753762"/>
            <a:ext cx="3653248" cy="5678176"/>
          </a:xfrm>
        </p:spPr>
        <p:txBody>
          <a:bodyPr/>
          <a:lstStyle/>
          <a:p>
            <a:r>
              <a:rPr lang="en-US" sz="2800">
                <a:latin typeface="+mn-lt"/>
                <a:cs typeface="Helvetica" panose="020B0604020202020204" pitchFamily="34" charset="0"/>
              </a:rPr>
              <a:t>Option to live in </a:t>
            </a:r>
            <a:r>
              <a:rPr lang="en-US" sz="2800" b="1">
                <a:latin typeface="+mn-lt"/>
                <a:cs typeface="Helvetica" panose="020B0604020202020204" pitchFamily="34" charset="0"/>
              </a:rPr>
              <a:t>Hotz Honors Hall </a:t>
            </a:r>
            <a:r>
              <a:rPr lang="en-US" sz="2800">
                <a:latin typeface="+mn-lt"/>
                <a:cs typeface="Helvetica" panose="020B0604020202020204" pitchFamily="34" charset="0"/>
              </a:rPr>
              <a:t>during first year of college</a:t>
            </a:r>
          </a:p>
          <a:p>
            <a:r>
              <a:rPr lang="en-US" sz="2800">
                <a:latin typeface="+mn-lt"/>
                <a:cs typeface="Helvetica" panose="020B0604020202020204" pitchFamily="34" charset="0"/>
              </a:rPr>
              <a:t>Fantastic facility that includes a small theater room, a music practice room, and a gym equipment room for residents</a:t>
            </a:r>
          </a:p>
          <a:p>
            <a:r>
              <a:rPr lang="en-US" sz="2800" b="1">
                <a:latin typeface="+mn-lt"/>
                <a:cs typeface="Helvetica" panose="020B0604020202020204" pitchFamily="34" charset="0"/>
              </a:rPr>
              <a:t>Video tour </a:t>
            </a:r>
            <a:r>
              <a:rPr lang="en-US" sz="2800">
                <a:latin typeface="+mn-lt"/>
                <a:cs typeface="Helvetica" panose="020B0604020202020204" pitchFamily="34" charset="0"/>
              </a:rPr>
              <a:t>of the building available on </a:t>
            </a:r>
            <a:r>
              <a:rPr lang="en-US" sz="2800" b="1" err="1">
                <a:latin typeface="+mn-lt"/>
                <a:cs typeface="Helvetica" panose="020B0604020202020204" pitchFamily="34" charset="0"/>
              </a:rPr>
              <a:t>HonorsTV</a:t>
            </a:r>
            <a:r>
              <a:rPr lang="en-US" sz="2800" b="1">
                <a:latin typeface="+mn-lt"/>
                <a:cs typeface="Helvetica" panose="020B0604020202020204" pitchFamily="34" charset="0"/>
              </a:rPr>
              <a:t> </a:t>
            </a:r>
            <a:r>
              <a:rPr lang="en-US" sz="2800">
                <a:latin typeface="+mn-lt"/>
                <a:cs typeface="Helvetica" panose="020B0604020202020204" pitchFamily="34" charset="0"/>
              </a:rPr>
              <a:t>section of the website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9" name="Picture 18" descr="A building with trees and a cloudy sky&#10;&#10;AI-generated content may be incorrect.">
            <a:extLst>
              <a:ext uri="{FF2B5EF4-FFF2-40B4-BE49-F238E27FC236}">
                <a16:creationId xmlns:a16="http://schemas.microsoft.com/office/drawing/2014/main" id="{258F6EF4-8EEC-13F7-E96E-31DC2A150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243" y="3429000"/>
            <a:ext cx="2974449" cy="2898934"/>
          </a:xfrm>
          <a:prstGeom prst="rect">
            <a:avLst/>
          </a:prstGeom>
        </p:spPr>
      </p:pic>
      <p:pic>
        <p:nvPicPr>
          <p:cNvPr id="21" name="Picture 20" descr="A group of women sitting on a blanket in a park&#10;&#10;AI-generated content may be incorrect.">
            <a:extLst>
              <a:ext uri="{FF2B5EF4-FFF2-40B4-BE49-F238E27FC236}">
                <a16:creationId xmlns:a16="http://schemas.microsoft.com/office/drawing/2014/main" id="{C77E187D-4637-276E-EF35-58FA5FA88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910" y="1323705"/>
            <a:ext cx="2506220" cy="2158823"/>
          </a:xfrm>
          <a:prstGeom prst="rect">
            <a:avLst/>
          </a:prstGeom>
        </p:spPr>
      </p:pic>
      <p:pic>
        <p:nvPicPr>
          <p:cNvPr id="25" name="Picture 24" descr="A group of women standing together&#10;&#10;AI-generated content may be incorrect.">
            <a:extLst>
              <a:ext uri="{FF2B5EF4-FFF2-40B4-BE49-F238E27FC236}">
                <a16:creationId xmlns:a16="http://schemas.microsoft.com/office/drawing/2014/main" id="{81761E59-0BFF-BBC4-98DA-BDB0A0085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489" y="2441041"/>
            <a:ext cx="2462225" cy="2437426"/>
          </a:xfrm>
          <a:prstGeom prst="rect">
            <a:avLst/>
          </a:prstGeom>
        </p:spPr>
      </p:pic>
      <p:pic>
        <p:nvPicPr>
          <p:cNvPr id="23" name="Picture 2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964AA88D-C64C-2DDD-9721-BF6E3AE56C6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684"/>
          <a:stretch/>
        </p:blipFill>
        <p:spPr>
          <a:xfrm>
            <a:off x="907959" y="4365113"/>
            <a:ext cx="2859488" cy="197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59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B680-1939-3021-069E-B9546003E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Graduating with Honors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A1EAA-9E26-18E5-E446-A6AF30D0C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2753" y="1182414"/>
            <a:ext cx="3653248" cy="4994549"/>
          </a:xfrm>
        </p:spPr>
        <p:txBody>
          <a:bodyPr/>
          <a:lstStyle/>
          <a:p>
            <a:r>
              <a:rPr lang="en-US" sz="2800">
                <a:latin typeface="+mn-lt"/>
                <a:ea typeface="Helvetica" charset="0"/>
                <a:cs typeface="Helvetica" charset="0"/>
              </a:rPr>
              <a:t>All students who complete the honors requirements get a </a:t>
            </a:r>
            <a:r>
              <a:rPr lang="en-US" sz="2800" b="1">
                <a:latin typeface="+mn-lt"/>
                <a:ea typeface="Helvetica" charset="0"/>
                <a:cs typeface="Helvetica" charset="0"/>
              </a:rPr>
              <a:t>Latin distinction </a:t>
            </a:r>
            <a:r>
              <a:rPr lang="en-US" sz="2800">
                <a:latin typeface="+mn-lt"/>
                <a:ea typeface="Helvetica" charset="0"/>
                <a:cs typeface="Helvetica" charset="0"/>
              </a:rPr>
              <a:t>on their diploma that is also noted on their transcript</a:t>
            </a:r>
          </a:p>
          <a:p>
            <a:r>
              <a:rPr lang="en-US" sz="2800">
                <a:latin typeface="+mn-lt"/>
                <a:ea typeface="Helvetica" charset="0"/>
                <a:cs typeface="Helvetica" charset="0"/>
              </a:rPr>
              <a:t>All graduates become members of our </a:t>
            </a:r>
            <a:r>
              <a:rPr lang="en-US" sz="2800" b="1">
                <a:latin typeface="+mn-lt"/>
                <a:ea typeface="Helvetica" charset="0"/>
                <a:cs typeface="Helvetica" charset="0"/>
              </a:rPr>
              <a:t>Senior Common Room</a:t>
            </a:r>
            <a:r>
              <a:rPr lang="en-US" sz="2800">
                <a:latin typeface="+mn-lt"/>
                <a:ea typeface="Helvetica" charset="0"/>
                <a:cs typeface="Helvetica" charset="0"/>
              </a:rPr>
              <a:t>, which comes with our </a:t>
            </a:r>
            <a:r>
              <a:rPr lang="en-US" sz="2800" b="1">
                <a:latin typeface="+mn-lt"/>
                <a:ea typeface="Helvetica" charset="0"/>
                <a:cs typeface="Helvetica" charset="0"/>
              </a:rPr>
              <a:t>Audax at Sapiens pin</a:t>
            </a:r>
            <a:endParaRPr lang="en-US" sz="2800">
              <a:latin typeface="+mn-lt"/>
              <a:ea typeface="Helvetica" charset="0"/>
              <a:cs typeface="Helvetica" charset="0"/>
            </a:endParaRPr>
          </a:p>
          <a:p>
            <a:endParaRPr lang="en-US"/>
          </a:p>
          <a:p>
            <a:endParaRPr lang="en-US"/>
          </a:p>
        </p:txBody>
      </p:sp>
      <p:pic>
        <p:nvPicPr>
          <p:cNvPr id="8" name="Picture Placeholder 7" descr="A group of people in graduation gowns and cap and gowns&#10;&#10;Description automatically generated">
            <a:extLst>
              <a:ext uri="{FF2B5EF4-FFF2-40B4-BE49-F238E27FC236}">
                <a16:creationId xmlns:a16="http://schemas.microsoft.com/office/drawing/2014/main" id="{62E16389-672F-C1A3-342E-1C221655FE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778" r="778"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05F22A-881C-2498-B40B-23F0703B4B11}"/>
              </a:ext>
            </a:extLst>
          </p:cNvPr>
          <p:cNvSpPr txBox="1"/>
          <p:nvPr/>
        </p:nvSpPr>
        <p:spPr>
          <a:xfrm>
            <a:off x="6304993" y="1529431"/>
            <a:ext cx="610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latin typeface="+mn-lt"/>
                <a:ea typeface="Helvetica" charset="0"/>
                <a:cs typeface="Helvetica" charset="0"/>
              </a:rPr>
              <a:t>Most important? </a:t>
            </a:r>
            <a:r>
              <a:rPr lang="en-US" sz="1800">
                <a:latin typeface="+mn-lt"/>
                <a:ea typeface="Helvetica" charset="0"/>
                <a:cs typeface="Helvetica" charset="0"/>
              </a:rPr>
              <a:t>A life-long plus on your resume</a:t>
            </a:r>
          </a:p>
        </p:txBody>
      </p:sp>
    </p:spTree>
    <p:extLst>
      <p:ext uri="{BB962C8B-B14F-4D97-AF65-F5344CB8AC3E}">
        <p14:creationId xmlns:p14="http://schemas.microsoft.com/office/powerpoint/2010/main" val="3067402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638351" y="4999459"/>
            <a:ext cx="233696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9086142" y="0"/>
            <a:ext cx="3105858" cy="6858000"/>
            <a:chOff x="0" y="0"/>
            <a:chExt cx="1227006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27006" cy="2709333"/>
            </a:xfrm>
            <a:custGeom>
              <a:avLst/>
              <a:gdLst/>
              <a:ahLst/>
              <a:cxnLst/>
              <a:rect l="l" t="t" r="r" b="b"/>
              <a:pathLst>
                <a:path w="1227006" h="2709333">
                  <a:moveTo>
                    <a:pt x="0" y="0"/>
                  </a:moveTo>
                  <a:lnTo>
                    <a:pt x="1227006" y="0"/>
                  </a:lnTo>
                  <a:lnTo>
                    <a:pt x="122700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E1946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227006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362"/>
                </a:lnSpc>
              </a:pPr>
              <a:endParaRPr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236162" y="1685708"/>
            <a:ext cx="4051755" cy="367749"/>
            <a:chOff x="0" y="0"/>
            <a:chExt cx="8103510" cy="73549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35497" cy="735497"/>
            </a:xfrm>
            <a:custGeom>
              <a:avLst/>
              <a:gdLst/>
              <a:ahLst/>
              <a:cxnLst/>
              <a:rect l="l" t="t" r="r" b="b"/>
              <a:pathLst>
                <a:path w="735497" h="735497">
                  <a:moveTo>
                    <a:pt x="0" y="0"/>
                  </a:moveTo>
                  <a:lnTo>
                    <a:pt x="735497" y="0"/>
                  </a:lnTo>
                  <a:lnTo>
                    <a:pt x="735497" y="735497"/>
                  </a:lnTo>
                  <a:lnTo>
                    <a:pt x="0" y="735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25622" y="22594"/>
              <a:ext cx="7077888" cy="568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362"/>
                </a:lnSpc>
                <a:spcBef>
                  <a:spcPct val="0"/>
                </a:spcBef>
              </a:pPr>
              <a:r>
                <a:rPr lang="en-US" sz="1687" spc="-25">
                  <a:solidFill>
                    <a:srgbClr val="FFFFFF"/>
                  </a:solidFill>
                  <a:latin typeface="Montserrat"/>
                </a:rPr>
                <a:t>479.575.7678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236162" y="2193732"/>
            <a:ext cx="4051755" cy="367749"/>
            <a:chOff x="0" y="0"/>
            <a:chExt cx="8103510" cy="73549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35497" cy="735497"/>
            </a:xfrm>
            <a:custGeom>
              <a:avLst/>
              <a:gdLst/>
              <a:ahLst/>
              <a:cxnLst/>
              <a:rect l="l" t="t" r="r" b="b"/>
              <a:pathLst>
                <a:path w="735497" h="735497">
                  <a:moveTo>
                    <a:pt x="0" y="0"/>
                  </a:moveTo>
                  <a:lnTo>
                    <a:pt x="735497" y="0"/>
                  </a:lnTo>
                  <a:lnTo>
                    <a:pt x="735497" y="735497"/>
                  </a:lnTo>
                  <a:lnTo>
                    <a:pt x="0" y="735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25622" y="65168"/>
              <a:ext cx="7077888" cy="568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362"/>
                </a:lnSpc>
                <a:spcBef>
                  <a:spcPct val="0"/>
                </a:spcBef>
              </a:pPr>
              <a:r>
                <a:rPr lang="en-US" sz="1687" spc="-25">
                  <a:solidFill>
                    <a:srgbClr val="FFFFFF"/>
                  </a:solidFill>
                  <a:latin typeface="Montserrat"/>
                </a:rPr>
                <a:t>honors@uark.edu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236162" y="2701757"/>
            <a:ext cx="4051755" cy="367749"/>
            <a:chOff x="0" y="0"/>
            <a:chExt cx="8103510" cy="73549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35497" cy="735497"/>
            </a:xfrm>
            <a:custGeom>
              <a:avLst/>
              <a:gdLst/>
              <a:ahLst/>
              <a:cxnLst/>
              <a:rect l="l" t="t" r="r" b="b"/>
              <a:pathLst>
                <a:path w="735497" h="735497">
                  <a:moveTo>
                    <a:pt x="0" y="0"/>
                  </a:moveTo>
                  <a:lnTo>
                    <a:pt x="735497" y="0"/>
                  </a:lnTo>
                  <a:lnTo>
                    <a:pt x="735497" y="735497"/>
                  </a:lnTo>
                  <a:lnTo>
                    <a:pt x="0" y="735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25622" y="92652"/>
              <a:ext cx="7077888" cy="568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362"/>
                </a:lnSpc>
                <a:spcBef>
                  <a:spcPct val="0"/>
                </a:spcBef>
              </a:pPr>
              <a:r>
                <a:rPr lang="en-US" sz="1687" spc="-25">
                  <a:solidFill>
                    <a:srgbClr val="FFFFFF"/>
                  </a:solidFill>
                  <a:latin typeface="Montserrat"/>
                </a:rPr>
                <a:t>www.honors.uark.edu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236162" y="3209781"/>
            <a:ext cx="4051755" cy="367749"/>
            <a:chOff x="0" y="0"/>
            <a:chExt cx="8103510" cy="73549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35497" cy="735497"/>
            </a:xfrm>
            <a:custGeom>
              <a:avLst/>
              <a:gdLst/>
              <a:ahLst/>
              <a:cxnLst/>
              <a:rect l="l" t="t" r="r" b="b"/>
              <a:pathLst>
                <a:path w="735497" h="735497">
                  <a:moveTo>
                    <a:pt x="0" y="0"/>
                  </a:moveTo>
                  <a:lnTo>
                    <a:pt x="735497" y="0"/>
                  </a:lnTo>
                  <a:lnTo>
                    <a:pt x="735497" y="735497"/>
                  </a:lnTo>
                  <a:lnTo>
                    <a:pt x="0" y="735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25622" y="65168"/>
              <a:ext cx="7077888" cy="568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362"/>
                </a:lnSpc>
                <a:spcBef>
                  <a:spcPct val="0"/>
                </a:spcBef>
              </a:pPr>
              <a:r>
                <a:rPr lang="en-US" sz="1687" spc="-25">
                  <a:solidFill>
                    <a:srgbClr val="FFFFFF"/>
                  </a:solidFill>
                  <a:latin typeface="Montserrat"/>
                </a:rPr>
                <a:t>@uarkhonors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0" y="0"/>
            <a:ext cx="9086142" cy="6858000"/>
          </a:xfrm>
          <a:custGeom>
            <a:avLst/>
            <a:gdLst/>
            <a:ahLst/>
            <a:cxnLst/>
            <a:rect l="l" t="t" r="r" b="b"/>
            <a:pathLst>
              <a:path w="13629213" h="10287000">
                <a:moveTo>
                  <a:pt x="0" y="0"/>
                </a:moveTo>
                <a:lnTo>
                  <a:pt x="13629213" y="0"/>
                </a:lnTo>
                <a:lnTo>
                  <a:pt x="1362921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13216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Freeform 20"/>
          <p:cNvSpPr/>
          <p:nvPr/>
        </p:nvSpPr>
        <p:spPr>
          <a:xfrm>
            <a:off x="9739732" y="6044487"/>
            <a:ext cx="2278898" cy="657959"/>
          </a:xfrm>
          <a:custGeom>
            <a:avLst/>
            <a:gdLst/>
            <a:ahLst/>
            <a:cxnLst/>
            <a:rect l="l" t="t" r="r" b="b"/>
            <a:pathLst>
              <a:path w="3418347" h="986938">
                <a:moveTo>
                  <a:pt x="0" y="0"/>
                </a:moveTo>
                <a:lnTo>
                  <a:pt x="3418347" y="0"/>
                </a:lnTo>
                <a:lnTo>
                  <a:pt x="3418347" y="986938"/>
                </a:lnTo>
                <a:lnTo>
                  <a:pt x="0" y="9869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1" name="TextBox 21"/>
          <p:cNvSpPr txBox="1"/>
          <p:nvPr/>
        </p:nvSpPr>
        <p:spPr>
          <a:xfrm>
            <a:off x="9236162" y="265442"/>
            <a:ext cx="2426932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16"/>
              </a:lnSpc>
            </a:pPr>
            <a:r>
              <a:rPr lang="en-US" sz="4916">
                <a:solidFill>
                  <a:srgbClr val="FFFFFF"/>
                </a:solidFill>
                <a:latin typeface="Gotham Bold"/>
              </a:rPr>
              <a:t>Learn More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F888E90-E9FC-4F44-FFE8-DC6E7BF06244}"/>
              </a:ext>
            </a:extLst>
          </p:cNvPr>
          <p:cNvSpPr/>
          <p:nvPr/>
        </p:nvSpPr>
        <p:spPr>
          <a:xfrm>
            <a:off x="7539931" y="3016000"/>
            <a:ext cx="4298373" cy="2938674"/>
          </a:xfrm>
          <a:prstGeom prst="rect">
            <a:avLst/>
          </a:prstGeom>
          <a:solidFill>
            <a:srgbClr val="ED17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90E79C-7D62-2D2D-86E6-5A8ADA109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983" y="182451"/>
            <a:ext cx="8596745" cy="1325563"/>
          </a:xfrm>
        </p:spPr>
        <p:txBody>
          <a:bodyPr>
            <a:norm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The Honors College</a:t>
            </a:r>
          </a:p>
        </p:txBody>
      </p:sp>
      <p:pic>
        <p:nvPicPr>
          <p:cNvPr id="7" name="Content Placeholder 6" descr="A group of people sitting in chairs looking at laptops&#10;&#10;Description automatically generated">
            <a:extLst>
              <a:ext uri="{FF2B5EF4-FFF2-40B4-BE49-F238E27FC236}">
                <a16:creationId xmlns:a16="http://schemas.microsoft.com/office/drawing/2014/main" id="{BA6165B6-4D2A-622F-FBE3-B651D595DE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38"/>
          <a:stretch/>
        </p:blipFill>
        <p:spPr>
          <a:xfrm>
            <a:off x="6278318" y="2093729"/>
            <a:ext cx="5223163" cy="3536513"/>
          </a:xfr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E2B6387B-34B0-E066-5CE4-D3E7B4F208DA}"/>
              </a:ext>
            </a:extLst>
          </p:cNvPr>
          <p:cNvSpPr txBox="1">
            <a:spLocks/>
          </p:cNvSpPr>
          <p:nvPr/>
        </p:nvSpPr>
        <p:spPr>
          <a:xfrm>
            <a:off x="2324983" y="1508014"/>
            <a:ext cx="3577427" cy="5032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Created in 2002 with the help of a donation from the Walton Family Foundation</a:t>
            </a:r>
          </a:p>
          <a:p>
            <a:r>
              <a:rPr lang="en-US" sz="2600"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Our goals: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600"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To make for a </a:t>
            </a:r>
            <a:r>
              <a:rPr lang="en-US" sz="2600" b="1"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more fulfilling college experience</a:t>
            </a:r>
            <a:r>
              <a:rPr lang="en-US" sz="2600"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, both inside and outside the classroom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600"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To prepare our students for the </a:t>
            </a:r>
            <a:r>
              <a:rPr lang="en-US" sz="2600" b="1">
                <a:latin typeface="Calibri" panose="020F0502020204030204" pitchFamily="34" charset="0"/>
                <a:ea typeface="Helvetica" charset="0"/>
                <a:cs typeface="Calibri" panose="020F0502020204030204" pitchFamily="34" charset="0"/>
              </a:rPr>
              <a:t>next steps in life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29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41383-A3EE-ACB6-D9F8-7F1A76DE9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Honors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5CCC8-9B77-6FDB-C4C0-044FF8979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868" y="3668110"/>
            <a:ext cx="9046132" cy="2595984"/>
          </a:xfrm>
        </p:spPr>
        <p:txBody>
          <a:bodyPr/>
          <a:lstStyle/>
          <a:p>
            <a:r>
              <a:rPr lang="en-US" sz="2800" b="1">
                <a:latin typeface="+mn-lt"/>
              </a:rPr>
              <a:t>Honors degree requirements </a:t>
            </a:r>
            <a:r>
              <a:rPr lang="en-US" sz="2800">
                <a:latin typeface="+mn-lt"/>
              </a:rPr>
              <a:t>vary across academic colleges, so make sure to pay attention to the honors information your college provides</a:t>
            </a:r>
          </a:p>
          <a:p>
            <a:r>
              <a:rPr lang="en-US" sz="2800">
                <a:latin typeface="+mn-lt"/>
              </a:rPr>
              <a:t>You can also find this information on the </a:t>
            </a:r>
            <a:r>
              <a:rPr lang="en-US" sz="2800" b="1">
                <a:latin typeface="+mn-lt"/>
              </a:rPr>
              <a:t>Academics tab </a:t>
            </a:r>
            <a:r>
              <a:rPr lang="en-US" sz="2800">
                <a:latin typeface="+mn-lt"/>
              </a:rPr>
              <a:t>of the Honors College website</a:t>
            </a:r>
            <a:r>
              <a:rPr lang="en-US" sz="2800" b="1">
                <a:latin typeface="+mn-lt"/>
              </a:rPr>
              <a:t> </a:t>
            </a:r>
            <a:r>
              <a:rPr lang="en-US" sz="2800">
                <a:latin typeface="+mn-lt"/>
              </a:rPr>
              <a:t>(scroll down and click on your academic college’s circle)</a:t>
            </a:r>
          </a:p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275BB17-81B2-748F-E553-494973188A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35512" y="1320475"/>
            <a:ext cx="9110285" cy="210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69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AD00F-BBF5-328C-3534-45AC9DDC3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Honors Courses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20607-BAFF-4813-1FE9-C74169C6A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2753" y="1177159"/>
            <a:ext cx="3653248" cy="4999804"/>
          </a:xfrm>
        </p:spPr>
        <p:txBody>
          <a:bodyPr lIns="91440" tIns="45720" rIns="91440" bIns="45720" anchor="t"/>
          <a:lstStyle/>
          <a:p>
            <a:r>
              <a:rPr lang="en-US" sz="2400">
                <a:latin typeface="+mn-lt"/>
                <a:ea typeface="Helvetica" charset="0"/>
                <a:cs typeface="Helvetica"/>
              </a:rPr>
              <a:t>Regardless of the field, honors courses are distinguished by: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b="1">
                <a:ea typeface="Helvetica" charset="0"/>
                <a:cs typeface="Helvetica"/>
              </a:rPr>
              <a:t>Innovative courses</a:t>
            </a:r>
            <a:r>
              <a:rPr lang="en-US" b="1">
                <a:latin typeface="+mn-lt"/>
                <a:ea typeface="Helvetica" charset="0"/>
                <a:cs typeface="Helvetica"/>
              </a:rPr>
              <a:t> </a:t>
            </a:r>
            <a:r>
              <a:rPr lang="en-US">
                <a:latin typeface="+mn-lt"/>
                <a:ea typeface="Helvetica" charset="0"/>
                <a:cs typeface="Helvetica"/>
              </a:rPr>
              <a:t>that focus on classroom discussion and collaboration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b="1">
                <a:latin typeface="+mn-lt"/>
                <a:ea typeface="Helvetica" charset="0"/>
                <a:cs typeface="Helvetica"/>
              </a:rPr>
              <a:t>Increased interaction </a:t>
            </a:r>
            <a:r>
              <a:rPr lang="en-US">
                <a:latin typeface="+mn-lt"/>
                <a:ea typeface="Helvetica" charset="0"/>
                <a:cs typeface="Helvetica"/>
              </a:rPr>
              <a:t>between honors faculty members and students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>
                <a:latin typeface="+mn-lt"/>
                <a:ea typeface="Helvetica" charset="0"/>
                <a:cs typeface="Helvetica"/>
              </a:rPr>
              <a:t>Designed to be </a:t>
            </a:r>
            <a:r>
              <a:rPr lang="en-US" b="1">
                <a:latin typeface="+mn-lt"/>
                <a:ea typeface="Helvetica" charset="0"/>
                <a:cs typeface="Helvetica"/>
              </a:rPr>
              <a:t>rigorous, yet rewarding</a:t>
            </a:r>
          </a:p>
          <a:p>
            <a:endParaRPr lang="en-US"/>
          </a:p>
        </p:txBody>
      </p:sp>
      <p:pic>
        <p:nvPicPr>
          <p:cNvPr id="6" name="Picture Placeholder 5" descr="A person sitting at a round table with a group of people&#10;&#10;Description automatically generated">
            <a:extLst>
              <a:ext uri="{FF2B5EF4-FFF2-40B4-BE49-F238E27FC236}">
                <a16:creationId xmlns:a16="http://schemas.microsoft.com/office/drawing/2014/main" id="{439558D7-11F0-8386-44FA-CA6679BBC3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778" r="778"/>
          <a:stretch>
            <a:fillRect/>
          </a:stretch>
        </p:blipFill>
        <p:spPr>
          <a:xfrm>
            <a:off x="6685955" y="2364827"/>
            <a:ext cx="4841913" cy="3278961"/>
          </a:xfrm>
        </p:spPr>
      </p:pic>
    </p:spTree>
    <p:extLst>
      <p:ext uri="{BB962C8B-B14F-4D97-AF65-F5344CB8AC3E}">
        <p14:creationId xmlns:p14="http://schemas.microsoft.com/office/powerpoint/2010/main" val="3074014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F93CC-DD8E-8B38-B6F6-035A8DB9D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>
                <a:latin typeface="Calibri" panose="020F0502020204030204" pitchFamily="34" charset="0"/>
                <a:cs typeface="Calibri" panose="020F0502020204030204" pitchFamily="34" charset="0"/>
              </a:rPr>
              <a:t>Examples of Honors Courses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19C86-ACD0-C743-0783-84ED12000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1460" y="1406232"/>
            <a:ext cx="4282837" cy="5217092"/>
          </a:xfrm>
        </p:spPr>
        <p:txBody>
          <a:bodyPr/>
          <a:lstStyle/>
          <a:p>
            <a:r>
              <a:rPr lang="en-US" sz="1800" b="1">
                <a:latin typeface="+mn-lt"/>
                <a:ea typeface="Gill Sans" charset="0"/>
                <a:cs typeface="Gill Sans" charset="0"/>
              </a:rPr>
              <a:t>Traditional “intro” honors courses</a:t>
            </a:r>
          </a:p>
          <a:p>
            <a:pPr marL="742950" lvl="1" indent="-285750"/>
            <a:r>
              <a:rPr lang="en-US" sz="1800">
                <a:latin typeface="+mn-lt"/>
                <a:ea typeface="Gill Sans" charset="0"/>
                <a:cs typeface="Gill Sans" charset="0"/>
              </a:rPr>
              <a:t>General education requirements taken during freshman and sophomore years</a:t>
            </a:r>
          </a:p>
          <a:p>
            <a:r>
              <a:rPr lang="en-US" sz="1800" b="1">
                <a:latin typeface="+mn-lt"/>
                <a:ea typeface="Gill Sans" charset="0"/>
                <a:cs typeface="Gill Sans" charset="0"/>
              </a:rPr>
              <a:t>Team-taught, interdisciplinary courses</a:t>
            </a:r>
          </a:p>
          <a:p>
            <a:pPr marL="742950" lvl="1" indent="-285750"/>
            <a:r>
              <a:rPr lang="en-US" sz="1800">
                <a:latin typeface="+mn-lt"/>
                <a:ea typeface="Gill Sans" charset="0"/>
                <a:cs typeface="Gill Sans" charset="0"/>
              </a:rPr>
              <a:t>Example: Honors Humanities Project (H2P)</a:t>
            </a:r>
          </a:p>
          <a:p>
            <a:r>
              <a:rPr lang="en-US" sz="1800" b="1">
                <a:latin typeface="+mn-lt"/>
                <a:ea typeface="Gill Sans" charset="0"/>
                <a:cs typeface="Gill Sans" charset="0"/>
              </a:rPr>
              <a:t>Colloquia &amp; Signature Seminars</a:t>
            </a:r>
          </a:p>
          <a:p>
            <a:pPr marL="742950" lvl="1" indent="-285750"/>
            <a:r>
              <a:rPr lang="en-US" sz="1800">
                <a:latin typeface="+mn-lt"/>
                <a:ea typeface="Gill Sans" charset="0"/>
                <a:cs typeface="Gill Sans" charset="0"/>
              </a:rPr>
              <a:t>Very focused upper-level courses in a discipline</a:t>
            </a:r>
          </a:p>
          <a:p>
            <a:pPr marL="742950" lvl="1" indent="-285750"/>
            <a:r>
              <a:rPr lang="en-US" sz="1800">
                <a:latin typeface="+mn-lt"/>
                <a:ea typeface="Gill Sans" charset="0"/>
                <a:cs typeface="Gill Sans" charset="0"/>
              </a:rPr>
              <a:t>Signature seminars typically require an application</a:t>
            </a:r>
          </a:p>
          <a:p>
            <a:r>
              <a:rPr lang="en-US" sz="1800" b="1">
                <a:latin typeface="+mn-lt"/>
                <a:ea typeface="Gill Sans" charset="0"/>
                <a:cs typeface="Gill Sans" charset="0"/>
              </a:rPr>
              <a:t>Honors College Forums &amp; Retro Readings</a:t>
            </a:r>
          </a:p>
          <a:p>
            <a:pPr marL="742950" lvl="1" indent="-285750"/>
            <a:r>
              <a:rPr lang="en-US" sz="1800">
                <a:latin typeface="+mn-lt"/>
                <a:ea typeface="Gill Sans" charset="0"/>
                <a:cs typeface="Gill Sans" charset="0"/>
              </a:rPr>
              <a:t>One-hour topics courses offered to all honors students</a:t>
            </a:r>
            <a:endParaRPr lang="en-US" sz="1800">
              <a:latin typeface="+mn-lt"/>
            </a:endParaRP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5D41B7F6-8512-10B1-9901-214C18A5EE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0163" y="2590961"/>
            <a:ext cx="4737739" cy="3148622"/>
          </a:xfrm>
          <a:prstGeom prst="rect">
            <a:avLst/>
          </a:prstGeom>
          <a:ln w="57150">
            <a:noFill/>
          </a:ln>
          <a:effectLst>
            <a:outerShdw blurRad="50800" dist="12700" dir="5400000" algn="ctr" rotWithShape="0">
              <a:srgbClr val="000000">
                <a:alpha val="40000"/>
              </a:srgbClr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32835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948A0-8960-D625-3716-4FEE13C04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Tips for Honors Courses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814E8-D579-9056-B50F-5BD042AC1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2753" y="1564941"/>
            <a:ext cx="3653248" cy="5258719"/>
          </a:xfrm>
        </p:spPr>
        <p:txBody>
          <a:bodyPr lIns="91440" tIns="45720" rIns="91440" bIns="45720" anchor="t"/>
          <a:lstStyle/>
          <a:p>
            <a:r>
              <a:rPr lang="en-US" sz="1800" b="1">
                <a:latin typeface="+mn-lt"/>
                <a:ea typeface="Gill Sans" charset="0"/>
                <a:cs typeface="Gill Sans" charset="0"/>
              </a:rPr>
              <a:t>You don’t have to be in an honors class every semester!</a:t>
            </a:r>
          </a:p>
          <a:p>
            <a:pPr lvl="1"/>
            <a:r>
              <a:rPr lang="en-US" sz="1800">
                <a:latin typeface="+mn-lt"/>
                <a:ea typeface="Gill Sans" charset="0"/>
                <a:cs typeface="Gill Sans" charset="0"/>
              </a:rPr>
              <a:t>Discuss requirements with your academic advisor</a:t>
            </a:r>
          </a:p>
          <a:p>
            <a:r>
              <a:rPr lang="en-US" sz="1800" b="1">
                <a:cs typeface="Gill Sans" charset="0"/>
              </a:rPr>
              <a:t>Consider </a:t>
            </a:r>
            <a:r>
              <a:rPr lang="en-US" sz="1800" b="1">
                <a:latin typeface="+mn-lt"/>
                <a:cs typeface="Gill Sans" charset="0"/>
              </a:rPr>
              <a:t>taking </a:t>
            </a:r>
            <a:r>
              <a:rPr lang="en-US" sz="1800" b="1">
                <a:cs typeface="Gill Sans" charset="0"/>
              </a:rPr>
              <a:t>your Honors Program's recommended number of honors courses this semester</a:t>
            </a:r>
            <a:endParaRPr lang="en-US" sz="1800">
              <a:ea typeface="Calibri"/>
              <a:cs typeface="Gill Sans" charset="0"/>
            </a:endParaRPr>
          </a:p>
          <a:p>
            <a:pPr lvl="1"/>
            <a:r>
              <a:rPr lang="en-US" sz="1800">
                <a:cs typeface="Gill Sans" charset="0"/>
              </a:rPr>
              <a:t>Pay attention to honors credit requirements for grants</a:t>
            </a:r>
            <a:endParaRPr lang="en-US" sz="1800" b="1">
              <a:latin typeface="+mn-lt"/>
              <a:ea typeface="Calibri"/>
              <a:cs typeface="Gill Sans" charset="0"/>
            </a:endParaRPr>
          </a:p>
          <a:p>
            <a:r>
              <a:rPr lang="en-US" sz="1800" b="1">
                <a:latin typeface="+mn-lt"/>
                <a:cs typeface="Gill Sans" charset="0"/>
              </a:rPr>
              <a:t>Still waiting on AP scores?</a:t>
            </a:r>
            <a:endParaRPr lang="en-US" sz="1800" b="1">
              <a:latin typeface="+mn-lt"/>
              <a:ea typeface="Calibri"/>
              <a:cs typeface="Gill Sans" charset="0"/>
            </a:endParaRPr>
          </a:p>
          <a:p>
            <a:pPr lvl="1"/>
            <a:r>
              <a:rPr lang="en-US" sz="1800">
                <a:latin typeface="+mn-lt"/>
              </a:rPr>
              <a:t>Let your academic advisor know what scores you are waiting on</a:t>
            </a:r>
            <a:endParaRPr lang="en-US" sz="1800">
              <a:latin typeface="+mn-lt"/>
              <a:ea typeface="Calibri"/>
              <a:cs typeface="Calibri"/>
            </a:endParaRPr>
          </a:p>
          <a:p>
            <a:pPr lvl="1"/>
            <a:r>
              <a:rPr lang="en-US" sz="1800">
                <a:latin typeface="+mn-lt"/>
              </a:rPr>
              <a:t>They may recommend you still sign up for that class</a:t>
            </a:r>
            <a:endParaRPr lang="en-US" sz="1800">
              <a:latin typeface="+mn-lt"/>
              <a:ea typeface="Calibri"/>
              <a:cs typeface="Calibri"/>
            </a:endParaRPr>
          </a:p>
          <a:p>
            <a:endParaRPr lang="en-US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1F7DF562-6528-B4E1-9277-EB300B64D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7999" y="2399692"/>
            <a:ext cx="4819869" cy="3203204"/>
          </a:xfrm>
          <a:prstGeom prst="rect">
            <a:avLst/>
          </a:prstGeom>
          <a:ln w="57150">
            <a:noFill/>
          </a:ln>
          <a:effectLst>
            <a:outerShdw blurRad="50800" dist="12700" dir="5400000" algn="ctr" rotWithShape="0">
              <a:srgbClr val="000000">
                <a:alpha val="40000"/>
              </a:srgbClr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462215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28FF2-20ED-2973-1CAE-A365106A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Tips for Pre-Health/Pre-Law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6BEEC-7D28-0ADC-E511-462501601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868" y="1912756"/>
            <a:ext cx="4965029" cy="4351338"/>
          </a:xfrm>
        </p:spPr>
        <p:txBody>
          <a:bodyPr lIns="91440" tIns="45720" rIns="91440" bIns="45720" anchor="t"/>
          <a:lstStyle/>
          <a:p>
            <a:r>
              <a:rPr lang="en-US" sz="2800" b="1">
                <a:latin typeface="Aptos"/>
                <a:cs typeface="Calibri"/>
              </a:rPr>
              <a:t>Scan here </a:t>
            </a:r>
            <a:r>
              <a:rPr lang="en-US" sz="2800">
                <a:latin typeface="Aptos"/>
                <a:cs typeface="Calibri"/>
              </a:rPr>
              <a:t>to visit our Honors College pre-professional resources landing page</a:t>
            </a:r>
            <a:endParaRPr lang="en-US" sz="2800">
              <a:solidFill>
                <a:srgbClr val="C00000"/>
              </a:solidFill>
              <a:latin typeface="Aptos"/>
              <a:cs typeface="Calibri"/>
            </a:endParaRPr>
          </a:p>
          <a:p>
            <a:r>
              <a:rPr lang="en-US" sz="2800">
                <a:latin typeface="Aptos"/>
                <a:cs typeface="Calibri"/>
              </a:rPr>
              <a:t>Access our </a:t>
            </a:r>
            <a:r>
              <a:rPr lang="en-US" sz="2800" err="1">
                <a:latin typeface="Aptos"/>
                <a:cs typeface="Calibri"/>
              </a:rPr>
              <a:t>Sharepoint</a:t>
            </a:r>
            <a:r>
              <a:rPr lang="en-US" sz="2800">
                <a:latin typeface="Aptos"/>
                <a:cs typeface="Calibri"/>
              </a:rPr>
              <a:t> for more detailed information, including recommended classes and tips for building your résumé</a:t>
            </a:r>
          </a:p>
          <a:p>
            <a:r>
              <a:rPr lang="en-US" sz="2800">
                <a:latin typeface="Aptos"/>
                <a:cs typeface="Calibri"/>
              </a:rPr>
              <a:t>Look for pre-professional programming during A-Week</a:t>
            </a:r>
            <a:r>
              <a:rPr lang="en-US" sz="2800">
                <a:latin typeface="Calibri"/>
                <a:ea typeface="Calibri"/>
                <a:cs typeface="Calibri"/>
              </a:rPr>
              <a:t>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709B2759-D898-F0A9-AFD6-FAFFAC865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67329"/>
            <a:ext cx="3277916" cy="3277916"/>
          </a:xfrm>
          <a:prstGeom prst="rect">
            <a:avLst/>
          </a:prstGeom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349145E-E1BC-DA99-973E-BE124C10C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91825">
            <a:off x="4715734" y="2185309"/>
            <a:ext cx="1298182" cy="129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66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D917A-DE37-FEFB-9D34-6A238BA61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Study Abroad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7689B39-D632-FA50-358F-3A3139337855}"/>
              </a:ext>
            </a:extLst>
          </p:cNvPr>
          <p:cNvSpPr txBox="1">
            <a:spLocks/>
          </p:cNvSpPr>
          <p:nvPr/>
        </p:nvSpPr>
        <p:spPr>
          <a:xfrm>
            <a:off x="2270355" y="1173182"/>
            <a:ext cx="4273304" cy="531375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>
                <a:ea typeface="Helvetica" charset="0"/>
                <a:cs typeface="Helvetica"/>
              </a:rPr>
              <a:t>UA offers over </a:t>
            </a:r>
            <a:r>
              <a:rPr lang="en-US" sz="2600" b="1">
                <a:ea typeface="Helvetica" charset="0"/>
                <a:cs typeface="Helvetica"/>
              </a:rPr>
              <a:t>40 programs </a:t>
            </a:r>
            <a:r>
              <a:rPr lang="en-US" sz="2600">
                <a:ea typeface="Helvetica" charset="0"/>
                <a:cs typeface="Helvetica"/>
              </a:rPr>
              <a:t>led by UA faculty along with </a:t>
            </a:r>
            <a:r>
              <a:rPr lang="en-US" sz="2600" b="1">
                <a:ea typeface="Helvetica" charset="0"/>
                <a:cs typeface="Helvetica"/>
              </a:rPr>
              <a:t>hundreds of program options </a:t>
            </a:r>
            <a:r>
              <a:rPr lang="en-US" sz="2600">
                <a:ea typeface="Helvetica" charset="0"/>
                <a:cs typeface="Helvetica"/>
              </a:rPr>
              <a:t>outside UA</a:t>
            </a:r>
          </a:p>
          <a:p>
            <a:r>
              <a:rPr lang="en-US" sz="2600">
                <a:ea typeface="Helvetica" charset="0"/>
                <a:cs typeface="Helvetica"/>
              </a:rPr>
              <a:t>Since 2005, Honors College students have studied abroad in </a:t>
            </a:r>
            <a:r>
              <a:rPr lang="en-US" sz="2600" b="1">
                <a:ea typeface="Helvetica" charset="0"/>
                <a:cs typeface="Helvetica"/>
              </a:rPr>
              <a:t>all seven continents</a:t>
            </a:r>
          </a:p>
          <a:p>
            <a:r>
              <a:rPr lang="en-US" sz="2600">
                <a:ea typeface="Helvetica" charset="0"/>
                <a:cs typeface="Helvetica"/>
              </a:rPr>
              <a:t>Programs range from </a:t>
            </a:r>
            <a:r>
              <a:rPr lang="en-US" sz="2600" b="1">
                <a:ea typeface="Helvetica" charset="0"/>
                <a:cs typeface="Helvetica"/>
              </a:rPr>
              <a:t>highly structured and guided </a:t>
            </a:r>
            <a:r>
              <a:rPr lang="en-US" sz="2600">
                <a:ea typeface="Helvetica" charset="0"/>
                <a:cs typeface="Helvetica"/>
              </a:rPr>
              <a:t>to </a:t>
            </a:r>
            <a:r>
              <a:rPr lang="en-US" sz="2600" b="1">
                <a:ea typeface="Helvetica" charset="0"/>
                <a:cs typeface="Helvetica"/>
              </a:rPr>
              <a:t>independent and adventurous </a:t>
            </a:r>
          </a:p>
          <a:p>
            <a:endParaRPr lang="en-US"/>
          </a:p>
        </p:txBody>
      </p:sp>
      <p:pic>
        <p:nvPicPr>
          <p:cNvPr id="6" name="Picture 5" descr="A map of the world with countries/regions&#10;&#10;AI-generated content may be incorrect.">
            <a:extLst>
              <a:ext uri="{FF2B5EF4-FFF2-40B4-BE49-F238E27FC236}">
                <a16:creationId xmlns:a16="http://schemas.microsoft.com/office/drawing/2014/main" id="{BC773443-FBA3-CED4-1A64-9702732D4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699" y="1173892"/>
            <a:ext cx="4504169" cy="451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31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BE68F-47F6-FE80-4395-DBE73C6C0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Study Abroad Grants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5C837-8E19-F405-74A0-64CCF991A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1276" y="1325175"/>
            <a:ext cx="3653248" cy="5233653"/>
          </a:xfrm>
        </p:spPr>
        <p:txBody>
          <a:bodyPr/>
          <a:lstStyle/>
          <a:p>
            <a:r>
              <a:rPr lang="en-US" sz="2400" b="1">
                <a:latin typeface="+mn-lt"/>
                <a:ea typeface="Helvetica" charset="0"/>
                <a:cs typeface="Helvetica" charset="0"/>
              </a:rPr>
              <a:t>Competitive grants </a:t>
            </a:r>
            <a:r>
              <a:rPr lang="en-US" sz="2400">
                <a:latin typeface="+mn-lt"/>
                <a:ea typeface="Helvetica" charset="0"/>
                <a:cs typeface="Helvetica" charset="0"/>
              </a:rPr>
              <a:t>are available to participate in study abroad programs that take place for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>
                <a:latin typeface="+mn-lt"/>
                <a:ea typeface="Helvetica" charset="0"/>
                <a:cs typeface="Helvetica" charset="0"/>
              </a:rPr>
              <a:t>a few weeks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>
                <a:latin typeface="+mn-lt"/>
                <a:ea typeface="Helvetica" charset="0"/>
                <a:cs typeface="Helvetica" charset="0"/>
              </a:rPr>
              <a:t>a semester or summer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>
                <a:latin typeface="+mn-lt"/>
                <a:ea typeface="Helvetica" charset="0"/>
                <a:cs typeface="Helvetica" charset="0"/>
              </a:rPr>
              <a:t>an academic year</a:t>
            </a:r>
          </a:p>
          <a:p>
            <a:r>
              <a:rPr lang="en-US" sz="2400" b="1">
                <a:latin typeface="+mn-lt"/>
              </a:rPr>
              <a:t>Want to apply as a freshman? </a:t>
            </a:r>
            <a:r>
              <a:rPr lang="en-US" sz="2400">
                <a:latin typeface="+mn-lt"/>
              </a:rPr>
              <a:t>Be sure to sign up for </a:t>
            </a:r>
            <a:r>
              <a:rPr lang="en-US" sz="2400"/>
              <a:t>one to three</a:t>
            </a:r>
            <a:r>
              <a:rPr lang="en-US" sz="2400">
                <a:latin typeface="+mn-lt"/>
              </a:rPr>
              <a:t> credits of honors your first semester!</a:t>
            </a:r>
            <a:endParaRPr lang="en-US" sz="2400">
              <a:latin typeface="+mn-lt"/>
              <a:ea typeface="Calibri"/>
              <a:cs typeface="Calibri"/>
            </a:endParaRPr>
          </a:p>
          <a:p>
            <a:endParaRPr lang="en-US"/>
          </a:p>
        </p:txBody>
      </p:sp>
      <p:pic>
        <p:nvPicPr>
          <p:cNvPr id="23" name="Picture Placeholder 22" descr="A group of people standing on a bench&#10;&#10;AI-generated content may be incorrect.">
            <a:extLst>
              <a:ext uri="{FF2B5EF4-FFF2-40B4-BE49-F238E27FC236}">
                <a16:creationId xmlns:a16="http://schemas.microsoft.com/office/drawing/2014/main" id="{9DEF098D-7843-95E4-C700-C2AC9F51169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778" r="7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70367139"/>
      </p:ext>
    </p:extLst>
  </p:cSld>
  <p:clrMapOvr>
    <a:masterClrMapping/>
  </p:clrMapOvr>
</p:sld>
</file>

<file path=ppt/theme/theme1.xml><?xml version="1.0" encoding="utf-8"?>
<a:theme xmlns:a="http://schemas.openxmlformats.org/drawingml/2006/main" name="HC Recruitment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ED5501EE82244BB85F7E3A6A2CF0F9" ma:contentTypeVersion="15" ma:contentTypeDescription="Create a new document." ma:contentTypeScope="" ma:versionID="ac710adb18dffa763bbf175df3c21ab2">
  <xsd:schema xmlns:xsd="http://www.w3.org/2001/XMLSchema" xmlns:xs="http://www.w3.org/2001/XMLSchema" xmlns:p="http://schemas.microsoft.com/office/2006/metadata/properties" xmlns:ns2="9a334dc6-3db8-4356-9cd2-1613e74f96b0" xmlns:ns3="466d9425-3b86-4964-ba0a-73900e234b03" targetNamespace="http://schemas.microsoft.com/office/2006/metadata/properties" ma:root="true" ma:fieldsID="4effe7dc480859358a3ff9cdf79c595a" ns2:_="" ns3:_="">
    <xsd:import namespace="9a334dc6-3db8-4356-9cd2-1613e74f96b0"/>
    <xsd:import namespace="466d9425-3b86-4964-ba0a-73900e234b03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334dc6-3db8-4356-9cd2-1613e74f96b0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2d03f021-7260-47c4-a966-efcc8f4531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6d9425-3b86-4964-ba0a-73900e234b03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80195a08-919d-4973-ae5f-a12e852b16bb}" ma:internalName="TaxCatchAll" ma:showField="CatchAllData" ma:web="466d9425-3b86-4964-ba0a-73900e234b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48FC9E-B416-4AA0-B393-902DAA72EF81}">
  <ds:schemaRefs>
    <ds:schemaRef ds:uri="466d9425-3b86-4964-ba0a-73900e234b03"/>
    <ds:schemaRef ds:uri="9a334dc6-3db8-4356-9cd2-1613e74f96b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72ADE2F-9E16-40F7-9C9D-DFD93A29201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9c742c4-e61c-4fa5-be89-a3cb566a80d1}" enabled="0" method="" siteId="{79c742c4-e61c-4fa5-be89-a3cb566a80d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17</Slides>
  <Notes>10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HC Recruitment Theme</vt:lpstr>
      <vt:lpstr>PowerPoint Presentation</vt:lpstr>
      <vt:lpstr>The Honors College</vt:lpstr>
      <vt:lpstr>The Honors Programs</vt:lpstr>
      <vt:lpstr>Honors Courses</vt:lpstr>
      <vt:lpstr>Examples of Honors Courses</vt:lpstr>
      <vt:lpstr>Tips for Honors Courses</vt:lpstr>
      <vt:lpstr>Tips for Pre-Health/Pre-Law Students</vt:lpstr>
      <vt:lpstr>Study Abroad</vt:lpstr>
      <vt:lpstr>Study Abroad Grants</vt:lpstr>
      <vt:lpstr>Planning for Study Abroad</vt:lpstr>
      <vt:lpstr>Undergraduate Research</vt:lpstr>
      <vt:lpstr>Tips for Undergraduate Research</vt:lpstr>
      <vt:lpstr>The Futures Hub</vt:lpstr>
      <vt:lpstr>Gearhart Hall</vt:lpstr>
      <vt:lpstr>Hotz Honors Hall</vt:lpstr>
      <vt:lpstr>Graduating with Honors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Shelby Gill</dc:creator>
  <cp:revision>2</cp:revision>
  <dcterms:created xsi:type="dcterms:W3CDTF">2024-06-10T20:57:56Z</dcterms:created>
  <dcterms:modified xsi:type="dcterms:W3CDTF">2025-03-31T18:07:44Z</dcterms:modified>
</cp:coreProperties>
</file>