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44" r:id="rId2"/>
    <p:sldId id="384" r:id="rId3"/>
    <p:sldId id="345" r:id="rId4"/>
    <p:sldId id="387" r:id="rId5"/>
    <p:sldId id="423" r:id="rId6"/>
    <p:sldId id="389" r:id="rId7"/>
    <p:sldId id="424" r:id="rId8"/>
    <p:sldId id="391" r:id="rId9"/>
    <p:sldId id="426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FCD46-10AD-465B-A570-E030B1EADE0D}" v="16" dt="2025-04-14T14:35:19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7"/>
    <p:restoredTop sz="96327"/>
  </p:normalViewPr>
  <p:slideViewPr>
    <p:cSldViewPr snapToGrid="0">
      <p:cViewPr varScale="1">
        <p:scale>
          <a:sx n="67" d="100"/>
          <a:sy n="67" d="100"/>
        </p:scale>
        <p:origin x="200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McAllister" clId="Web-{B8BAA11B-E33B-4F70-A29F-248896C5E387}"/>
    <pc:docChg chg="modSld">
      <pc:chgData name="Katie McAllister" userId="" providerId="" clId="Web-{B8BAA11B-E33B-4F70-A29F-248896C5E387}" dt="2023-11-07T13:58:05.240" v="4" actId="20577"/>
      <pc:docMkLst>
        <pc:docMk/>
      </pc:docMkLst>
      <pc:sldChg chg="modSp">
        <pc:chgData name="Katie McAllister" userId="" providerId="" clId="Web-{B8BAA11B-E33B-4F70-A29F-248896C5E387}" dt="2023-11-07T13:58:05.240" v="4" actId="20577"/>
        <pc:sldMkLst>
          <pc:docMk/>
          <pc:sldMk cId="2947732852" sldId="351"/>
        </pc:sldMkLst>
        <pc:spChg chg="mod">
          <ac:chgData name="Katie McAllister" userId="" providerId="" clId="Web-{B8BAA11B-E33B-4F70-A29F-248896C5E387}" dt="2023-11-07T13:58:05.240" v="4" actId="20577"/>
          <ac:spMkLst>
            <pc:docMk/>
            <pc:sldMk cId="2947732852" sldId="351"/>
            <ac:spMk id="11" creationId="{00000000-0000-0000-0000-000000000000}"/>
          </ac:spMkLst>
        </pc:spChg>
      </pc:sldChg>
    </pc:docChg>
  </pc:docChgLst>
  <pc:docChgLst>
    <pc:chgData name="Noelle Chesser" clId="Web-{4160D2B9-56DD-46E8-805B-F8B9A52194B6}"/>
    <pc:docChg chg="modSld">
      <pc:chgData name="Noelle Chesser" userId="" providerId="" clId="Web-{4160D2B9-56DD-46E8-805B-F8B9A52194B6}" dt="2024-03-19T14:40:08.307" v="4" actId="14100"/>
      <pc:docMkLst>
        <pc:docMk/>
      </pc:docMkLst>
      <pc:sldChg chg="modSp">
        <pc:chgData name="Noelle Chesser" userId="" providerId="" clId="Web-{4160D2B9-56DD-46E8-805B-F8B9A52194B6}" dt="2024-03-19T14:40:08.307" v="4" actId="14100"/>
        <pc:sldMkLst>
          <pc:docMk/>
          <pc:sldMk cId="2947732852" sldId="351"/>
        </pc:sldMkLst>
        <pc:spChg chg="mod">
          <ac:chgData name="Noelle Chesser" userId="" providerId="" clId="Web-{4160D2B9-56DD-46E8-805B-F8B9A52194B6}" dt="2024-03-19T14:40:08.307" v="4" actId="14100"/>
          <ac:spMkLst>
            <pc:docMk/>
            <pc:sldMk cId="2947732852" sldId="351"/>
            <ac:spMk id="11" creationId="{00000000-0000-0000-0000-000000000000}"/>
          </ac:spMkLst>
        </pc:spChg>
      </pc:sldChg>
    </pc:docChg>
  </pc:docChgLst>
  <pc:docChgLst>
    <pc:chgData name="Noelle Chesser" clId="Web-{29F10CAB-E629-480A-8C39-AC0F38F08F0D}"/>
    <pc:docChg chg="modSld">
      <pc:chgData name="Noelle Chesser" userId="" providerId="" clId="Web-{29F10CAB-E629-480A-8C39-AC0F38F08F0D}" dt="2024-03-06T22:34:50.626" v="22"/>
      <pc:docMkLst>
        <pc:docMk/>
      </pc:docMkLst>
      <pc:sldChg chg="delSp modSp">
        <pc:chgData name="Noelle Chesser" userId="" providerId="" clId="Web-{29F10CAB-E629-480A-8C39-AC0F38F08F0D}" dt="2024-03-06T22:34:50.626" v="22"/>
        <pc:sldMkLst>
          <pc:docMk/>
          <pc:sldMk cId="163336299" sldId="353"/>
        </pc:sldMkLst>
        <pc:spChg chg="mod">
          <ac:chgData name="Noelle Chesser" userId="" providerId="" clId="Web-{29F10CAB-E629-480A-8C39-AC0F38F08F0D}" dt="2024-03-06T22:34:50.126" v="21" actId="20577"/>
          <ac:spMkLst>
            <pc:docMk/>
            <pc:sldMk cId="163336299" sldId="353"/>
            <ac:spMk id="18" creationId="{00000000-0000-0000-0000-000000000000}"/>
          </ac:spMkLst>
        </pc:spChg>
        <pc:picChg chg="del">
          <ac:chgData name="Noelle Chesser" userId="" providerId="" clId="Web-{29F10CAB-E629-480A-8C39-AC0F38F08F0D}" dt="2024-03-06T22:34:50.626" v="22"/>
          <ac:picMkLst>
            <pc:docMk/>
            <pc:sldMk cId="163336299" sldId="353"/>
            <ac:picMk id="13" creationId="{00000000-0000-0000-0000-000000000000}"/>
          </ac:picMkLst>
        </pc:picChg>
      </pc:sldChg>
      <pc:sldChg chg="modSp">
        <pc:chgData name="Noelle Chesser" userId="" providerId="" clId="Web-{29F10CAB-E629-480A-8C39-AC0F38F08F0D}" dt="2024-03-06T22:25:02.665" v="19" actId="20577"/>
        <pc:sldMkLst>
          <pc:docMk/>
          <pc:sldMk cId="438013203" sldId="391"/>
        </pc:sldMkLst>
        <pc:spChg chg="mod">
          <ac:chgData name="Noelle Chesser" userId="" providerId="" clId="Web-{29F10CAB-E629-480A-8C39-AC0F38F08F0D}" dt="2024-03-06T22:25:02.665" v="19" actId="20577"/>
          <ac:spMkLst>
            <pc:docMk/>
            <pc:sldMk cId="438013203" sldId="391"/>
            <ac:spMk id="14" creationId="{6978E4FA-8DEC-5631-3EA9-B089D3F23CF9}"/>
          </ac:spMkLst>
        </pc:spChg>
      </pc:sldChg>
    </pc:docChg>
  </pc:docChgLst>
  <pc:docChgLst>
    <pc:chgData name="Callie Jackson" userId="+O8KlPIBEUDVK7U+3rlGZlw1yPGPMHSbQ1+Getz9xy4=" providerId="None" clId="Web-{F90FCD46-10AD-465B-A570-E030B1EADE0D}"/>
    <pc:docChg chg="modSld">
      <pc:chgData name="Callie Jackson" userId="+O8KlPIBEUDVK7U+3rlGZlw1yPGPMHSbQ1+Getz9xy4=" providerId="None" clId="Web-{F90FCD46-10AD-465B-A570-E030B1EADE0D}" dt="2025-04-14T14:35:19.400" v="15" actId="14100"/>
      <pc:docMkLst>
        <pc:docMk/>
      </pc:docMkLst>
      <pc:sldChg chg="addSp delSp modSp">
        <pc:chgData name="Callie Jackson" userId="+O8KlPIBEUDVK7U+3rlGZlw1yPGPMHSbQ1+Getz9xy4=" providerId="None" clId="Web-{F90FCD46-10AD-465B-A570-E030B1EADE0D}" dt="2025-04-14T14:35:19.400" v="15" actId="14100"/>
        <pc:sldMkLst>
          <pc:docMk/>
          <pc:sldMk cId="757703551" sldId="387"/>
        </pc:sldMkLst>
        <pc:picChg chg="add mod">
          <ac:chgData name="Callie Jackson" userId="+O8KlPIBEUDVK7U+3rlGZlw1yPGPMHSbQ1+Getz9xy4=" providerId="None" clId="Web-{F90FCD46-10AD-465B-A570-E030B1EADE0D}" dt="2025-04-14T14:35:19.400" v="15" actId="14100"/>
          <ac:picMkLst>
            <pc:docMk/>
            <pc:sldMk cId="757703551" sldId="387"/>
            <ac:picMk id="2" creationId="{16DA831B-5957-B9A9-0E56-81146D2E9496}"/>
          </ac:picMkLst>
        </pc:picChg>
        <pc:picChg chg="del">
          <ac:chgData name="Callie Jackson" userId="+O8KlPIBEUDVK7U+3rlGZlw1yPGPMHSbQ1+Getz9xy4=" providerId="None" clId="Web-{F90FCD46-10AD-465B-A570-E030B1EADE0D}" dt="2025-04-14T14:34:02.775" v="0"/>
          <ac:picMkLst>
            <pc:docMk/>
            <pc:sldMk cId="757703551" sldId="387"/>
            <ac:picMk id="7" creationId="{F81EECFA-4A9E-97A8-46C4-37930F49198B}"/>
          </ac:picMkLst>
        </pc:picChg>
      </pc:sldChg>
    </pc:docChg>
  </pc:docChgLst>
  <pc:docChgLst>
    <pc:chgData name="Callie Jackson" userId="+O8KlPIBEUDVK7U+3rlGZlw1yPGPMHSbQ1+Getz9xy4=" providerId="None" clId="Web-{D1068499-5ABB-496B-8628-38C4C233F96D}"/>
    <pc:docChg chg="addSld delSld modSld">
      <pc:chgData name="Callie Jackson" userId="+O8KlPIBEUDVK7U+3rlGZlw1yPGPMHSbQ1+Getz9xy4=" providerId="None" clId="Web-{D1068499-5ABB-496B-8628-38C4C233F96D}" dt="2025-04-04T19:23:25.506" v="44" actId="20577"/>
      <pc:docMkLst>
        <pc:docMk/>
      </pc:docMkLst>
      <pc:sldChg chg="del">
        <pc:chgData name="Callie Jackson" userId="+O8KlPIBEUDVK7U+3rlGZlw1yPGPMHSbQ1+Getz9xy4=" providerId="None" clId="Web-{D1068499-5ABB-496B-8628-38C4C233F96D}" dt="2025-04-04T19:22:37.348" v="36"/>
        <pc:sldMkLst>
          <pc:docMk/>
          <pc:sldMk cId="2706547328" sldId="346"/>
        </pc:sldMkLst>
      </pc:sldChg>
      <pc:sldChg chg="del">
        <pc:chgData name="Callie Jackson" userId="+O8KlPIBEUDVK7U+3rlGZlw1yPGPMHSbQ1+Getz9xy4=" providerId="None" clId="Web-{D1068499-5ABB-496B-8628-38C4C233F96D}" dt="2025-04-04T19:22:38.082" v="37"/>
        <pc:sldMkLst>
          <pc:docMk/>
          <pc:sldMk cId="2787896492" sldId="347"/>
        </pc:sldMkLst>
      </pc:sldChg>
      <pc:sldChg chg="del">
        <pc:chgData name="Callie Jackson" userId="+O8KlPIBEUDVK7U+3rlGZlw1yPGPMHSbQ1+Getz9xy4=" providerId="None" clId="Web-{D1068499-5ABB-496B-8628-38C4C233F96D}" dt="2025-04-04T19:22:38.785" v="38"/>
        <pc:sldMkLst>
          <pc:docMk/>
          <pc:sldMk cId="1587778027" sldId="348"/>
        </pc:sldMkLst>
      </pc:sldChg>
      <pc:sldChg chg="del">
        <pc:chgData name="Callie Jackson" userId="+O8KlPIBEUDVK7U+3rlGZlw1yPGPMHSbQ1+Getz9xy4=" providerId="None" clId="Web-{D1068499-5ABB-496B-8628-38C4C233F96D}" dt="2025-04-04T19:22:39.316" v="39"/>
        <pc:sldMkLst>
          <pc:docMk/>
          <pc:sldMk cId="193621312" sldId="349"/>
        </pc:sldMkLst>
      </pc:sldChg>
      <pc:sldChg chg="del">
        <pc:chgData name="Callie Jackson" userId="+O8KlPIBEUDVK7U+3rlGZlw1yPGPMHSbQ1+Getz9xy4=" providerId="None" clId="Web-{D1068499-5ABB-496B-8628-38C4C233F96D}" dt="2025-04-04T19:22:39.863" v="40"/>
        <pc:sldMkLst>
          <pc:docMk/>
          <pc:sldMk cId="4217270625" sldId="350"/>
        </pc:sldMkLst>
      </pc:sldChg>
      <pc:sldChg chg="del">
        <pc:chgData name="Callie Jackson" userId="+O8KlPIBEUDVK7U+3rlGZlw1yPGPMHSbQ1+Getz9xy4=" providerId="None" clId="Web-{D1068499-5ABB-496B-8628-38C4C233F96D}" dt="2025-04-04T19:22:40.488" v="41"/>
        <pc:sldMkLst>
          <pc:docMk/>
          <pc:sldMk cId="2947732852" sldId="351"/>
        </pc:sldMkLst>
      </pc:sldChg>
      <pc:sldChg chg="del">
        <pc:chgData name="Callie Jackson" userId="+O8KlPIBEUDVK7U+3rlGZlw1yPGPMHSbQ1+Getz9xy4=" providerId="None" clId="Web-{D1068499-5ABB-496B-8628-38C4C233F96D}" dt="2025-04-04T19:22:41.051" v="42"/>
        <pc:sldMkLst>
          <pc:docMk/>
          <pc:sldMk cId="2169154127" sldId="352"/>
        </pc:sldMkLst>
      </pc:sldChg>
      <pc:sldChg chg="del">
        <pc:chgData name="Callie Jackson" userId="+O8KlPIBEUDVK7U+3rlGZlw1yPGPMHSbQ1+Getz9xy4=" providerId="None" clId="Web-{D1068499-5ABB-496B-8628-38C4C233F96D}" dt="2025-04-04T19:22:32.066" v="33"/>
        <pc:sldMkLst>
          <pc:docMk/>
          <pc:sldMk cId="163336299" sldId="353"/>
        </pc:sldMkLst>
      </pc:sldChg>
      <pc:sldChg chg="del">
        <pc:chgData name="Callie Jackson" userId="+O8KlPIBEUDVK7U+3rlGZlw1yPGPMHSbQ1+Getz9xy4=" providerId="None" clId="Web-{D1068499-5ABB-496B-8628-38C4C233F96D}" dt="2025-04-04T19:22:36.879" v="35"/>
        <pc:sldMkLst>
          <pc:docMk/>
          <pc:sldMk cId="3803118134" sldId="383"/>
        </pc:sldMkLst>
      </pc:sldChg>
      <pc:sldChg chg="del">
        <pc:chgData name="Callie Jackson" userId="+O8KlPIBEUDVK7U+3rlGZlw1yPGPMHSbQ1+Getz9xy4=" providerId="None" clId="Web-{D1068499-5ABB-496B-8628-38C4C233F96D}" dt="2025-04-04T19:22:35.879" v="34"/>
        <pc:sldMkLst>
          <pc:docMk/>
          <pc:sldMk cId="1231411610" sldId="385"/>
        </pc:sldMkLst>
      </pc:sldChg>
      <pc:sldChg chg="add del">
        <pc:chgData name="Callie Jackson" userId="+O8KlPIBEUDVK7U+3rlGZlw1yPGPMHSbQ1+Getz9xy4=" providerId="None" clId="Web-{D1068499-5ABB-496B-8628-38C4C233F96D}" dt="2025-04-04T19:02:25.200" v="27"/>
        <pc:sldMkLst>
          <pc:docMk/>
          <pc:sldMk cId="2220171696" sldId="386"/>
        </pc:sldMkLst>
      </pc:sldChg>
      <pc:sldChg chg="modSp">
        <pc:chgData name="Callie Jackson" userId="+O8KlPIBEUDVK7U+3rlGZlw1yPGPMHSbQ1+Getz9xy4=" providerId="None" clId="Web-{D1068499-5ABB-496B-8628-38C4C233F96D}" dt="2025-04-04T19:23:25.506" v="44" actId="20577"/>
        <pc:sldMkLst>
          <pc:docMk/>
          <pc:sldMk cId="757703551" sldId="387"/>
        </pc:sldMkLst>
        <pc:spChg chg="mod">
          <ac:chgData name="Callie Jackson" userId="+O8KlPIBEUDVK7U+3rlGZlw1yPGPMHSbQ1+Getz9xy4=" providerId="None" clId="Web-{D1068499-5ABB-496B-8628-38C4C233F96D}" dt="2025-04-04T19:23:25.506" v="44" actId="20577"/>
          <ac:spMkLst>
            <pc:docMk/>
            <pc:sldMk cId="757703551" sldId="387"/>
            <ac:spMk id="30" creationId="{BCDA81DC-051B-71D1-7214-F74616B3282D}"/>
          </ac:spMkLst>
        </pc:spChg>
      </pc:sldChg>
      <pc:sldChg chg="new del">
        <pc:chgData name="Callie Jackson" userId="+O8KlPIBEUDVK7U+3rlGZlw1yPGPMHSbQ1+Getz9xy4=" providerId="None" clId="Web-{D1068499-5ABB-496B-8628-38C4C233F96D}" dt="2025-04-04T18:52:28.154" v="12"/>
        <pc:sldMkLst>
          <pc:docMk/>
          <pc:sldMk cId="3535253210" sldId="425"/>
        </pc:sldMkLst>
      </pc:sldChg>
      <pc:sldChg chg="add">
        <pc:chgData name="Callie Jackson" userId="+O8KlPIBEUDVK7U+3rlGZlw1yPGPMHSbQ1+Getz9xy4=" providerId="None" clId="Web-{D1068499-5ABB-496B-8628-38C4C233F96D}" dt="2025-04-04T18:52:21.139" v="1"/>
        <pc:sldMkLst>
          <pc:docMk/>
          <pc:sldMk cId="4024783798" sldId="426"/>
        </pc:sldMkLst>
      </pc:sldChg>
      <pc:sldChg chg="add del">
        <pc:chgData name="Callie Jackson" userId="+O8KlPIBEUDVK7U+3rlGZlw1yPGPMHSbQ1+Getz9xy4=" providerId="None" clId="Web-{D1068499-5ABB-496B-8628-38C4C233F96D}" dt="2025-04-04T19:02:17.356" v="23"/>
        <pc:sldMkLst>
          <pc:docMk/>
          <pc:sldMk cId="2274835562" sldId="427"/>
        </pc:sldMkLst>
      </pc:sldChg>
      <pc:sldChg chg="add del">
        <pc:chgData name="Callie Jackson" userId="+O8KlPIBEUDVK7U+3rlGZlw1yPGPMHSbQ1+Getz9xy4=" providerId="None" clId="Web-{D1068499-5ABB-496B-8628-38C4C233F96D}" dt="2025-04-04T19:02:20.060" v="24"/>
        <pc:sldMkLst>
          <pc:docMk/>
          <pc:sldMk cId="747237093" sldId="428"/>
        </pc:sldMkLst>
      </pc:sldChg>
      <pc:sldChg chg="add del">
        <pc:chgData name="Callie Jackson" userId="+O8KlPIBEUDVK7U+3rlGZlw1yPGPMHSbQ1+Getz9xy4=" providerId="None" clId="Web-{D1068499-5ABB-496B-8628-38C4C233F96D}" dt="2025-04-04T19:02:21.497" v="25"/>
        <pc:sldMkLst>
          <pc:docMk/>
          <pc:sldMk cId="1745610608" sldId="429"/>
        </pc:sldMkLst>
      </pc:sldChg>
      <pc:sldChg chg="add del">
        <pc:chgData name="Callie Jackson" userId="+O8KlPIBEUDVK7U+3rlGZlw1yPGPMHSbQ1+Getz9xy4=" providerId="None" clId="Web-{D1068499-5ABB-496B-8628-38C4C233F96D}" dt="2025-04-04T19:02:23.731" v="26"/>
        <pc:sldMkLst>
          <pc:docMk/>
          <pc:sldMk cId="3146488422" sldId="430"/>
        </pc:sldMkLst>
      </pc:sldChg>
      <pc:sldChg chg="add del">
        <pc:chgData name="Callie Jackson" userId="+O8KlPIBEUDVK7U+3rlGZlw1yPGPMHSbQ1+Getz9xy4=" providerId="None" clId="Web-{D1068499-5ABB-496B-8628-38C4C233F96D}" dt="2025-04-04T19:02:29.075" v="28"/>
        <pc:sldMkLst>
          <pc:docMk/>
          <pc:sldMk cId="1811884734" sldId="431"/>
        </pc:sldMkLst>
      </pc:sldChg>
      <pc:sldChg chg="add del">
        <pc:chgData name="Callie Jackson" userId="+O8KlPIBEUDVK7U+3rlGZlw1yPGPMHSbQ1+Getz9xy4=" providerId="None" clId="Web-{D1068499-5ABB-496B-8628-38C4C233F96D}" dt="2025-04-04T19:02:30.122" v="29"/>
        <pc:sldMkLst>
          <pc:docMk/>
          <pc:sldMk cId="3394715160" sldId="432"/>
        </pc:sldMkLst>
      </pc:sldChg>
      <pc:sldChg chg="add del">
        <pc:chgData name="Callie Jackson" userId="+O8KlPIBEUDVK7U+3rlGZlw1yPGPMHSbQ1+Getz9xy4=" providerId="None" clId="Web-{D1068499-5ABB-496B-8628-38C4C233F96D}" dt="2025-04-04T19:02:31.904" v="30"/>
        <pc:sldMkLst>
          <pc:docMk/>
          <pc:sldMk cId="1596888879" sldId="433"/>
        </pc:sldMkLst>
      </pc:sldChg>
      <pc:sldChg chg="add del">
        <pc:chgData name="Callie Jackson" userId="+O8KlPIBEUDVK7U+3rlGZlw1yPGPMHSbQ1+Getz9xy4=" providerId="None" clId="Web-{D1068499-5ABB-496B-8628-38C4C233F96D}" dt="2025-04-04T19:02:34.560" v="31"/>
        <pc:sldMkLst>
          <pc:docMk/>
          <pc:sldMk cId="2628402646" sldId="434"/>
        </pc:sldMkLst>
      </pc:sldChg>
      <pc:sldChg chg="add del">
        <pc:chgData name="Callie Jackson" userId="+O8KlPIBEUDVK7U+3rlGZlw1yPGPMHSbQ1+Getz9xy4=" providerId="None" clId="Web-{D1068499-5ABB-496B-8628-38C4C233F96D}" dt="2025-04-04T19:02:36.169" v="32"/>
        <pc:sldMkLst>
          <pc:docMk/>
          <pc:sldMk cId="785750273" sldId="435"/>
        </pc:sldMkLst>
      </pc:sldChg>
      <pc:sldChg chg="add">
        <pc:chgData name="Callie Jackson" userId="+O8KlPIBEUDVK7U+3rlGZlw1yPGPMHSbQ1+Getz9xy4=" providerId="None" clId="Web-{D1068499-5ABB-496B-8628-38C4C233F96D}" dt="2025-04-04T18:54:30.611" v="13"/>
        <pc:sldMkLst>
          <pc:docMk/>
          <pc:sldMk cId="36103547" sldId="436"/>
        </pc:sldMkLst>
      </pc:sldChg>
      <pc:sldChg chg="add">
        <pc:chgData name="Callie Jackson" userId="+O8KlPIBEUDVK7U+3rlGZlw1yPGPMHSbQ1+Getz9xy4=" providerId="None" clId="Web-{D1068499-5ABB-496B-8628-38C4C233F96D}" dt="2025-04-04T18:54:42.517" v="14"/>
        <pc:sldMkLst>
          <pc:docMk/>
          <pc:sldMk cId="1887211273" sldId="437"/>
        </pc:sldMkLst>
      </pc:sldChg>
      <pc:sldChg chg="add">
        <pc:chgData name="Callie Jackson" userId="+O8KlPIBEUDVK7U+3rlGZlw1yPGPMHSbQ1+Getz9xy4=" providerId="None" clId="Web-{D1068499-5ABB-496B-8628-38C4C233F96D}" dt="2025-04-04T18:54:54.471" v="15"/>
        <pc:sldMkLst>
          <pc:docMk/>
          <pc:sldMk cId="2801360345" sldId="438"/>
        </pc:sldMkLst>
      </pc:sldChg>
      <pc:sldChg chg="add">
        <pc:chgData name="Callie Jackson" userId="+O8KlPIBEUDVK7U+3rlGZlw1yPGPMHSbQ1+Getz9xy4=" providerId="None" clId="Web-{D1068499-5ABB-496B-8628-38C4C233F96D}" dt="2025-04-04T18:55:03.658" v="16"/>
        <pc:sldMkLst>
          <pc:docMk/>
          <pc:sldMk cId="603087351" sldId="439"/>
        </pc:sldMkLst>
      </pc:sldChg>
      <pc:sldChg chg="add">
        <pc:chgData name="Callie Jackson" userId="+O8KlPIBEUDVK7U+3rlGZlw1yPGPMHSbQ1+Getz9xy4=" providerId="None" clId="Web-{D1068499-5ABB-496B-8628-38C4C233F96D}" dt="2025-04-04T18:55:11.846" v="17"/>
        <pc:sldMkLst>
          <pc:docMk/>
          <pc:sldMk cId="1073078791" sldId="440"/>
        </pc:sldMkLst>
      </pc:sldChg>
      <pc:sldChg chg="add">
        <pc:chgData name="Callie Jackson" userId="+O8KlPIBEUDVK7U+3rlGZlw1yPGPMHSbQ1+Getz9xy4=" providerId="None" clId="Web-{D1068499-5ABB-496B-8628-38C4C233F96D}" dt="2025-04-04T18:55:20.127" v="18"/>
        <pc:sldMkLst>
          <pc:docMk/>
          <pc:sldMk cId="4260811100" sldId="441"/>
        </pc:sldMkLst>
      </pc:sldChg>
      <pc:sldChg chg="add">
        <pc:chgData name="Callie Jackson" userId="+O8KlPIBEUDVK7U+3rlGZlw1yPGPMHSbQ1+Getz9xy4=" providerId="None" clId="Web-{D1068499-5ABB-496B-8628-38C4C233F96D}" dt="2025-04-04T18:55:27.737" v="19"/>
        <pc:sldMkLst>
          <pc:docMk/>
          <pc:sldMk cId="2889116319" sldId="442"/>
        </pc:sldMkLst>
      </pc:sldChg>
      <pc:sldChg chg="add">
        <pc:chgData name="Callie Jackson" userId="+O8KlPIBEUDVK7U+3rlGZlw1yPGPMHSbQ1+Getz9xy4=" providerId="None" clId="Web-{D1068499-5ABB-496B-8628-38C4C233F96D}" dt="2025-04-04T18:55:34.425" v="20"/>
        <pc:sldMkLst>
          <pc:docMk/>
          <pc:sldMk cId="2972415458" sldId="443"/>
        </pc:sldMkLst>
      </pc:sldChg>
      <pc:sldChg chg="add">
        <pc:chgData name="Callie Jackson" userId="+O8KlPIBEUDVK7U+3rlGZlw1yPGPMHSbQ1+Getz9xy4=" providerId="None" clId="Web-{D1068499-5ABB-496B-8628-38C4C233F96D}" dt="2025-04-04T18:55:43.050" v="21"/>
        <pc:sldMkLst>
          <pc:docMk/>
          <pc:sldMk cId="2451189983" sldId="444"/>
        </pc:sldMkLst>
      </pc:sldChg>
      <pc:sldChg chg="add">
        <pc:chgData name="Callie Jackson" userId="+O8KlPIBEUDVK7U+3rlGZlw1yPGPMHSbQ1+Getz9xy4=" providerId="None" clId="Web-{D1068499-5ABB-496B-8628-38C4C233F96D}" dt="2025-04-04T18:55:52.769" v="22"/>
        <pc:sldMkLst>
          <pc:docMk/>
          <pc:sldMk cId="2323264195" sldId="445"/>
        </pc:sldMkLst>
      </pc:sldChg>
    </pc:docChg>
  </pc:docChgLst>
  <pc:docChgLst>
    <pc:chgData name="Callie Jackson" userId="+O8KlPIBEUDVK7U+3rlGZlw1yPGPMHSbQ1+Getz9xy4=" providerId="None" clId="Web-{D7B588AA-12A7-45FF-BC66-C5F1C703F737}"/>
    <pc:docChg chg="modSld">
      <pc:chgData name="Callie Jackson" userId="+O8KlPIBEUDVK7U+3rlGZlw1yPGPMHSbQ1+Getz9xy4=" providerId="None" clId="Web-{D7B588AA-12A7-45FF-BC66-C5F1C703F737}" dt="2025-04-04T21:30:24.753" v="13" actId="20577"/>
      <pc:docMkLst>
        <pc:docMk/>
      </pc:docMkLst>
      <pc:sldChg chg="modSp">
        <pc:chgData name="Callie Jackson" userId="+O8KlPIBEUDVK7U+3rlGZlw1yPGPMHSbQ1+Getz9xy4=" providerId="None" clId="Web-{D7B588AA-12A7-45FF-BC66-C5F1C703F737}" dt="2025-04-04T21:30:24.753" v="13" actId="20577"/>
        <pc:sldMkLst>
          <pc:docMk/>
          <pc:sldMk cId="0" sldId="345"/>
        </pc:sldMkLst>
        <pc:spChg chg="mod">
          <ac:chgData name="Callie Jackson" userId="+O8KlPIBEUDVK7U+3rlGZlw1yPGPMHSbQ1+Getz9xy4=" providerId="None" clId="Web-{D7B588AA-12A7-45FF-BC66-C5F1C703F737}" dt="2025-04-04T21:30:24.753" v="13" actId="20577"/>
          <ac:spMkLst>
            <pc:docMk/>
            <pc:sldMk cId="0" sldId="345"/>
            <ac:spMk id="2" creationId="{A9C95299-5732-5E00-BDE4-509DA33D50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395C4-101D-5342-9EF9-50795B538F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89F59-001B-F34A-A7FE-C3791933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2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here, give the speaker the 5 minute warning.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speaker the 2 minute warning around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here, give the speaker the 5 minute warning.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here give the speaker the 2 minute warning.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DA60-4D9E-EFDD-4F1F-3C95422BE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E506C-7979-F994-7D22-DC4B25F06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032C0-CAFD-FBA9-32D9-CBC87144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B288B-FFA9-DBE5-68A1-30881C08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22E8-E7ED-EF31-08B5-DBBA1E9D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7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A654-CFCA-E58E-2328-EEA80070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4C84D-00D9-FEA6-7DE8-801B38E4E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348EC-EE96-E886-9BBA-9DCC06CB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386E-1F42-6629-330A-F7B466C0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CC26-BA28-226A-9954-1DB1B06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5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25408-2BA8-A090-77AD-71447DFB2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F821F-F3D9-8879-A651-D1CC61900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A7CF3-7E19-1890-E3FF-C1E1362F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347DD-C18E-325F-9050-EFB257D1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A19E-0E45-ADC0-6B51-F77E4565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09A6-F13D-F55D-50AC-C71533B9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97C6-AA40-5DBA-3443-35D5ADE01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CD0E-FBD3-FE81-BAB7-D1EDCD32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1BA7-C34B-5BFF-4DBE-D3DA36A7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09C32-7834-6F81-6732-2FBFF6D1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9670-C87B-1E90-AE2E-44175C22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AAFB6-EAB8-B2EB-5D21-E96788884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BE0B8-7775-B4C3-2375-CE511609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C639-4244-908B-9B73-0E406A21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9B7A-59EF-255C-1DD6-B756087A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FABD-2BB4-88DF-E1BB-61964C56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9340-FC9C-1908-4493-7BA5B72B2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6073-C9A4-EE2E-E049-7A01CCBFA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D2A8D-197A-AC1D-26FB-E91A27E6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53F4F-DE64-0D33-76DA-255A9497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310A0-C7E8-320A-FE36-B0E186DF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EF2B-1148-ECEE-5F76-CF008593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690FA-9AF8-3760-C338-7662D8E9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7E925-9FBB-2721-F552-88BC849C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30D8C-A71A-C5BF-1DB1-F04921B3C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74AD1-FCE2-3126-5E3B-355BD1DE7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90A05-D3D5-8C69-E027-788CBE17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04399-F477-1F0C-F764-8289B8F8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85E5A-FF34-27F6-4E1C-1303E511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6E40-33D5-FD66-B106-C077CEBC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EA61C-3AE1-5984-933D-456A804C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60C0F-273B-3470-ADB5-87C9D547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57BA9-FF6E-7B27-1858-CE4C3013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5FA40-7E0C-2EF9-105A-5487C57A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16802-538F-B7A2-EFD3-36C3DC57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50AC1-AF4C-ED51-29BC-3341E9CB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7387-48D4-76EC-78F6-455CF30E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DBBB-871D-B39F-02D3-4E7D0D0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CF6B2-0F83-C23C-704E-D689CD176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9C152-E34B-D0A1-D891-B6749727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A1C53-1839-A927-B1A8-C163D20D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6696D-3021-8055-89EF-6DF81049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5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CD31-4614-7F2F-6CC8-4712D7B3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275F6-14D9-BE5A-F03E-1DF44F334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CD028-62F0-ADD6-DA49-B436C3E54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13D58-014F-E9BB-EF7E-B1F7293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0F6E7-4B56-0435-B150-D9A20118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16BF7-DD3A-E3FD-1CB0-D7AA3E52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2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44CCB-4E39-F19E-7F29-5B7DB33C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891BC-AB4B-F562-CC07-3F1EA566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26461-3E0B-997A-73DD-4EC24B3D0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F091-BEC0-AA41-AFB3-DD8E3B3E34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E2A57-3DBE-75CC-0F43-59DD89846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2A1AE-99A7-53CD-040C-88AC2F6CD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5.sv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5.svg"/><Relationship Id="rId9" Type="http://schemas.openxmlformats.org/officeDocument/2006/relationships/image" Target="../media/image14.png"/><Relationship Id="rId1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id.uark.edu/financial_aid_information/pathway-to-financial-aid-success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loans.gov/myDirectLoan/index.ac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reasurernet.uark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ships.uark.edu/current-students/index.php" TargetMode="External"/><Relationship Id="rId2" Type="http://schemas.openxmlformats.org/officeDocument/2006/relationships/hyperlink" Target="https://fafsa.g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5891532"/>
            <a:ext cx="2333056" cy="561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DDCE7-B3CF-7CA8-F25A-2EB962C75616}"/>
              </a:ext>
            </a:extLst>
          </p:cNvPr>
          <p:cNvSpPr txBox="1"/>
          <p:nvPr/>
        </p:nvSpPr>
        <p:spPr>
          <a:xfrm>
            <a:off x="3046927" y="2190199"/>
            <a:ext cx="6098146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spc="306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MONEY MATTERS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7328" y="2144265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07328" y="2807405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09414" y="3533493"/>
            <a:ext cx="427999" cy="427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TREASURER'S OFFICE &amp; STUDENT ACCOUNTS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45545" y="1825560"/>
            <a:ext cx="4123307" cy="285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u="sng" dirty="0" err="1">
                <a:solidFill>
                  <a:srgbClr val="9D2235"/>
                </a:solidFill>
                <a:latin typeface="Lato Bold"/>
              </a:rPr>
              <a:t>treasurernet.uark.edu</a:t>
            </a:r>
            <a:endParaRPr lang="en-US" sz="2500" u="sng" dirty="0">
              <a:solidFill>
                <a:srgbClr val="9D2235"/>
              </a:solidFill>
              <a:latin typeface="Lato Bold"/>
            </a:endParaRPr>
          </a:p>
          <a:p>
            <a:pPr>
              <a:lnSpc>
                <a:spcPts val="5834"/>
              </a:lnSpc>
            </a:pPr>
            <a:r>
              <a:rPr lang="en-US" sz="2500" dirty="0" err="1">
                <a:solidFill>
                  <a:srgbClr val="424242"/>
                </a:solidFill>
                <a:latin typeface="Lato"/>
              </a:rPr>
              <a:t>treainfo@uark.edu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41164" y="4317791"/>
            <a:ext cx="425913" cy="6477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85800" y="1298510"/>
            <a:ext cx="2693194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WHAT WE DO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07328" y="1298510"/>
            <a:ext cx="3688358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CONNECT WITH US!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801" y="2029106"/>
            <a:ext cx="3960003" cy="249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Student Invoices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Cashiering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Account Inquiries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Tuition Waivers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Collections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3rd Party Billing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652153" y="1171959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6645545" y="4677700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</p:spTree>
    <p:extLst>
      <p:ext uri="{BB962C8B-B14F-4D97-AF65-F5344CB8AC3E}">
        <p14:creationId xmlns:p14="http://schemas.microsoft.com/office/powerpoint/2010/main" val="3610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36D253-7AD2-C6DE-F4AA-781D625D1EF8}"/>
              </a:ext>
            </a:extLst>
          </p:cNvPr>
          <p:cNvSpPr/>
          <p:nvPr/>
        </p:nvSpPr>
        <p:spPr>
          <a:xfrm>
            <a:off x="638744" y="4585567"/>
            <a:ext cx="4955637" cy="1392471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HOW MUCH WILL IT COST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1" y="1005517"/>
            <a:ext cx="5221527" cy="296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COSTS VARY EACH SEMESTER BASED ON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Credit Hours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College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Residency Status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Career Level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Type of Program  </a:t>
            </a:r>
          </a:p>
          <a:p>
            <a:pPr>
              <a:lnSpc>
                <a:spcPts val="2613"/>
              </a:lnSpc>
            </a:pPr>
            <a:endParaRPr lang="en-US" sz="1866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TUITION AND FEES ARE CHARGED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Per Credit Hour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4673" y="1005517"/>
            <a:ext cx="5221527" cy="496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MANDATORY STUDENT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Network/Data Systems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Library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Health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Media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Transit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Activity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Facilities Fee </a:t>
            </a:r>
          </a:p>
          <a:p>
            <a:pPr>
              <a:lnSpc>
                <a:spcPts val="2613"/>
              </a:lnSpc>
            </a:pPr>
            <a:endParaRPr lang="en-US" sz="1866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COLLEGE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Arts &amp; Sciences</a:t>
            </a:r>
            <a:r>
              <a:rPr lang="en-US" sz="2000" dirty="0">
                <a:solidFill>
                  <a:srgbClr val="424242"/>
                </a:solidFill>
                <a:latin typeface="Lato Bold"/>
              </a:rPr>
              <a:t>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Architecture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Engineering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Agriculture, Food &amp; Life Sciences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Education &amp; Health Professions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57939" y="4323431"/>
            <a:ext cx="2662271" cy="63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Business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Nursing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4415" y="4780867"/>
            <a:ext cx="4644295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Housing and meal plan costs also vary based on student selection. Please visit </a:t>
            </a:r>
            <a:r>
              <a:rPr lang="en-US" sz="2000" u="sng" dirty="0" err="1">
                <a:solidFill>
                  <a:srgbClr val="FFFFFF"/>
                </a:solidFill>
                <a:latin typeface="Lato Bold"/>
              </a:rPr>
              <a:t>housing.uark.edu</a:t>
            </a:r>
            <a:r>
              <a:rPr lang="en-US" sz="2000" dirty="0">
                <a:solidFill>
                  <a:srgbClr val="FFFFFF"/>
                </a:solidFill>
                <a:latin typeface="Lato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21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211493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911" y="6218067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OUR WEBSITE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CE2046-4D34-8379-DE62-FD5534FDC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67" y="879482"/>
            <a:ext cx="8436061" cy="5152906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A27D6F3A-D31F-0887-41E2-A7E560A6E3B6}"/>
              </a:ext>
            </a:extLst>
          </p:cNvPr>
          <p:cNvSpPr/>
          <p:nvPr/>
        </p:nvSpPr>
        <p:spPr>
          <a:xfrm rot="10800000">
            <a:off x="9434132" y="5095294"/>
            <a:ext cx="865035" cy="490728"/>
          </a:xfrm>
          <a:prstGeom prst="rightArrow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136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42596" y="106145"/>
            <a:ext cx="8091804" cy="547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WORKDAY STUDENT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12891320-202B-E6E0-EAC8-BAC1579D74C8}"/>
              </a:ext>
            </a:extLst>
          </p:cNvPr>
          <p:cNvSpPr txBox="1"/>
          <p:nvPr/>
        </p:nvSpPr>
        <p:spPr>
          <a:xfrm>
            <a:off x="8795029" y="4055449"/>
            <a:ext cx="2740393" cy="151796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00"/>
              </a:lnSpc>
            </a:pP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909EDF-B1FB-0CAA-F887-379CA7A7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1" y="780785"/>
            <a:ext cx="10380615" cy="215383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DC14974-634F-E972-DE3A-E50E59B4CE77}"/>
              </a:ext>
            </a:extLst>
          </p:cNvPr>
          <p:cNvSpPr/>
          <p:nvPr/>
        </p:nvSpPr>
        <p:spPr>
          <a:xfrm rot="16200000">
            <a:off x="1092393" y="1385823"/>
            <a:ext cx="768966" cy="3886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9808520-4096-A9C9-B4E1-5D5A0E7BDB75}"/>
              </a:ext>
            </a:extLst>
          </p:cNvPr>
          <p:cNvSpPr/>
          <p:nvPr/>
        </p:nvSpPr>
        <p:spPr>
          <a:xfrm rot="16200000">
            <a:off x="10604592" y="1385823"/>
            <a:ext cx="768966" cy="3886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BA89D14-E547-E49A-FD49-586E0F224FF3}"/>
              </a:ext>
            </a:extLst>
          </p:cNvPr>
          <p:cNvSpPr/>
          <p:nvPr/>
        </p:nvSpPr>
        <p:spPr>
          <a:xfrm rot="16200000">
            <a:off x="10131872" y="1385823"/>
            <a:ext cx="768966" cy="3886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160803-5B70-09E9-C3A7-9734F2F6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1" y="2918775"/>
            <a:ext cx="10380615" cy="32222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B03BBCBB-6980-22E7-CAC8-930DDFF5EC52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E2D89212-0DC9-99EB-AEBB-1A59C8106DEB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BBD50038-4BF1-11C3-8F77-71D446186CC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D7F7BF-F8C1-7D25-4C7B-CE27D51A93F3}"/>
              </a:ext>
            </a:extLst>
          </p:cNvPr>
          <p:cNvSpPr txBox="1"/>
          <p:nvPr/>
        </p:nvSpPr>
        <p:spPr>
          <a:xfrm>
            <a:off x="71120" y="0"/>
            <a:ext cx="10779760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WORKDAY STUDENT (CONT)</a:t>
            </a:r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F69D2B-2459-0E01-C421-D21C5B850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6" y="1633291"/>
            <a:ext cx="7172292" cy="4545451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18CF35DB-A0C5-98D3-A55C-B4AEE45E1AC8}"/>
              </a:ext>
            </a:extLst>
          </p:cNvPr>
          <p:cNvSpPr/>
          <p:nvPr/>
        </p:nvSpPr>
        <p:spPr>
          <a:xfrm>
            <a:off x="9817076" y="1853153"/>
            <a:ext cx="2171371" cy="1160088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 Holds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Action Items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F2E4F39-EF75-4D8D-8A7F-C8FEAAC7BA7B}"/>
              </a:ext>
            </a:extLst>
          </p:cNvPr>
          <p:cNvSpPr/>
          <p:nvPr/>
        </p:nvSpPr>
        <p:spPr>
          <a:xfrm>
            <a:off x="9817077" y="3279228"/>
            <a:ext cx="2171371" cy="1059492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Account Balance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Recent Payments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a Payment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Payment Plans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6BA6386-9BE1-AE3F-2276-497C41DE9F44}"/>
              </a:ext>
            </a:extLst>
          </p:cNvPr>
          <p:cNvSpPr/>
          <p:nvPr/>
        </p:nvSpPr>
        <p:spPr>
          <a:xfrm>
            <a:off x="7554846" y="1853154"/>
            <a:ext cx="2088170" cy="1160086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Task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7A7AFA7B-F0AD-7C25-D639-01DD5D1269BB}"/>
              </a:ext>
            </a:extLst>
          </p:cNvPr>
          <p:cNvSpPr/>
          <p:nvPr/>
        </p:nvSpPr>
        <p:spPr>
          <a:xfrm>
            <a:off x="7554846" y="3279227"/>
            <a:ext cx="2088170" cy="1059493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Financials Hub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B28DD4-FC06-D4FA-B05E-157733CA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6" y="1147513"/>
            <a:ext cx="7172292" cy="448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47B467-95AE-8DAA-2923-325EF247C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62" y="1094807"/>
            <a:ext cx="1114581" cy="514422"/>
          </a:xfrm>
          <a:prstGeom prst="rect">
            <a:avLst/>
          </a:prstGeom>
        </p:spPr>
      </p:pic>
      <p:sp>
        <p:nvSpPr>
          <p:cNvPr id="15" name="Freeform 8">
            <a:extLst>
              <a:ext uri="{FF2B5EF4-FFF2-40B4-BE49-F238E27FC236}">
                <a16:creationId xmlns:a16="http://schemas.microsoft.com/office/drawing/2014/main" id="{957D55D0-30CA-51D1-DEDA-A81FB3E661EC}"/>
              </a:ext>
            </a:extLst>
          </p:cNvPr>
          <p:cNvSpPr/>
          <p:nvPr/>
        </p:nvSpPr>
        <p:spPr>
          <a:xfrm>
            <a:off x="7554846" y="4604707"/>
            <a:ext cx="2088170" cy="1059493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Profile</a:t>
            </a: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34769B4B-0A3D-2EEB-0DE2-B74DB9C87694}"/>
              </a:ext>
            </a:extLst>
          </p:cNvPr>
          <p:cNvSpPr/>
          <p:nvPr/>
        </p:nvSpPr>
        <p:spPr>
          <a:xfrm>
            <a:off x="9817077" y="4604707"/>
            <a:ext cx="2171371" cy="1059491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Contact Information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FERPA 3</a:t>
            </a:r>
            <a:r>
              <a:rPr lang="en-US" sz="1200" b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Party Release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Parent/Family Access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Refunding Option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3F91B82-A226-DA22-FEC6-6702B0886E3A}"/>
              </a:ext>
            </a:extLst>
          </p:cNvPr>
          <p:cNvSpPr/>
          <p:nvPr/>
        </p:nvSpPr>
        <p:spPr>
          <a:xfrm>
            <a:off x="9425507" y="2309396"/>
            <a:ext cx="609079" cy="2476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8253B46-200F-D887-0444-7D63F7942731}"/>
              </a:ext>
            </a:extLst>
          </p:cNvPr>
          <p:cNvSpPr/>
          <p:nvPr/>
        </p:nvSpPr>
        <p:spPr>
          <a:xfrm>
            <a:off x="9425507" y="3658415"/>
            <a:ext cx="609079" cy="2476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B7DEEFC-A468-0D22-8054-1075BA8E6770}"/>
              </a:ext>
            </a:extLst>
          </p:cNvPr>
          <p:cNvSpPr/>
          <p:nvPr/>
        </p:nvSpPr>
        <p:spPr>
          <a:xfrm>
            <a:off x="9425506" y="5010651"/>
            <a:ext cx="609079" cy="2476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BEBC81-7FF0-4650-B8D8-C4292269FE5E}"/>
              </a:ext>
            </a:extLst>
          </p:cNvPr>
          <p:cNvSpPr/>
          <p:nvPr/>
        </p:nvSpPr>
        <p:spPr>
          <a:xfrm>
            <a:off x="4812632" y="4604707"/>
            <a:ext cx="1696452" cy="550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7C2F79-1642-FCAA-41A1-C27DA050158B}"/>
              </a:ext>
            </a:extLst>
          </p:cNvPr>
          <p:cNvSpPr/>
          <p:nvPr/>
        </p:nvSpPr>
        <p:spPr>
          <a:xfrm>
            <a:off x="7068138" y="1227221"/>
            <a:ext cx="259268" cy="324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4B9A05-C152-4954-0D26-EF71BF16365E}"/>
              </a:ext>
            </a:extLst>
          </p:cNvPr>
          <p:cNvSpPr/>
          <p:nvPr/>
        </p:nvSpPr>
        <p:spPr>
          <a:xfrm>
            <a:off x="6779794" y="1227221"/>
            <a:ext cx="259269" cy="324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AA55E3-6AF5-6517-FE50-4EB4BFE1E660}"/>
              </a:ext>
            </a:extLst>
          </p:cNvPr>
          <p:cNvSpPr/>
          <p:nvPr/>
        </p:nvSpPr>
        <p:spPr>
          <a:xfrm>
            <a:off x="6093253" y="1429418"/>
            <a:ext cx="5275449" cy="3051648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3911" y="6218067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REFUNDS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6052" y="894812"/>
            <a:ext cx="4699000" cy="4942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sz="2000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a refund preference has not been selected, your refund can be delayed up to four weeks. Even if you are not expecting to receive a refund, please set up a refunding preference.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2500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Workday Student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Lato"/>
              </a:rPr>
              <a:t>Student Profile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Lato"/>
              </a:rPr>
              <a:t>Actions</a:t>
            </a:r>
          </a:p>
          <a:p>
            <a:pPr marL="431822" lvl="1" indent="-21591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Lato"/>
              </a:rPr>
              <a:t>Personal Data</a:t>
            </a:r>
          </a:p>
          <a:p>
            <a:pPr marL="431822" lvl="1" indent="-21591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Lato"/>
              </a:rPr>
              <a:t>Maintain Payment Elections</a:t>
            </a:r>
          </a:p>
          <a:p>
            <a:pPr marL="431822" lvl="1" indent="-21591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Lato"/>
              </a:rPr>
              <a:t>Student Refunds</a:t>
            </a:r>
          </a:p>
          <a:p>
            <a:pPr marL="431822" lvl="1" indent="-21591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Lato"/>
              </a:rPr>
              <a:t>Add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FFA12-E006-15C1-DDC5-94135549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68" y="813157"/>
            <a:ext cx="2410933" cy="564643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21BDA9D8-6B2F-6201-6F24-21CE8F6C5EB8}"/>
              </a:ext>
            </a:extLst>
          </p:cNvPr>
          <p:cNvSpPr txBox="1"/>
          <p:nvPr/>
        </p:nvSpPr>
        <p:spPr>
          <a:xfrm>
            <a:off x="7312802" y="1424613"/>
            <a:ext cx="1435865" cy="5451303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00"/>
              </a:lnSpc>
            </a:pPr>
            <a:endParaRPr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E96DC-B611-D556-88CD-99BD0A2C9121}"/>
              </a:ext>
            </a:extLst>
          </p:cNvPr>
          <p:cNvSpPr txBox="1"/>
          <p:nvPr/>
        </p:nvSpPr>
        <p:spPr>
          <a:xfrm>
            <a:off x="6305457" y="1632061"/>
            <a:ext cx="5063244" cy="26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money, delivered your way!</a:t>
            </a:r>
          </a:p>
          <a:p>
            <a:endParaRPr lang="en-US" sz="10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school has partnered with BankMobile to deposit your money or refund quickly and securely. 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will have two electronic options to deposit your money. To avoid delays in accessing your money, you must select a refund option. The BankMobile Vibe Checking Account is one of you refund options but you are not required to open this account to receive your refund.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sz="1600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refundselection.com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more information</a:t>
            </a:r>
            <a:r>
              <a:rPr lang="en-US" sz="1867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7CA04B-ACB0-086F-DAC5-33BAE9FE6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04" y="4557132"/>
            <a:ext cx="1923673" cy="1315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4FC7F-BB0B-E7F1-1198-D3EECA66F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0" y="4532685"/>
            <a:ext cx="1916522" cy="12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359AC98-E895-78AE-0B11-5949FE1F9BD5}"/>
              </a:ext>
            </a:extLst>
          </p:cNvPr>
          <p:cNvSpPr/>
          <p:nvPr/>
        </p:nvSpPr>
        <p:spPr>
          <a:xfrm>
            <a:off x="5745437" y="4560350"/>
            <a:ext cx="5062263" cy="1165285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HELP CENTERS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45437" y="1259147"/>
            <a:ext cx="5543887" cy="3022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500" dirty="0">
                <a:solidFill>
                  <a:srgbClr val="9D2235"/>
                </a:solidFill>
                <a:latin typeface="Lato Bold Bold"/>
              </a:rPr>
              <a:t>TUTORIALS WITH STEP-BY-STEP ILLUSTRATIONS &amp; HOW TOS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Make a Payment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Set Up Parent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Add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Set Refund Preferences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... and More!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8C840-C944-E871-A205-020FFB1D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7" y="1259148"/>
            <a:ext cx="12255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4E662-67FE-2C30-C1DE-B08D7A47A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87" y="1441676"/>
            <a:ext cx="22479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BD839-7CAC-F3C3-4D1E-A45732086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887" y="1936048"/>
            <a:ext cx="1200150" cy="501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C16762-D8D1-7A62-069A-C5B224F28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950" y="1936048"/>
            <a:ext cx="2072480" cy="309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896994-9260-0816-8C25-7731EC3A0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97" y="3733800"/>
            <a:ext cx="2711467" cy="1304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102C25-772B-5483-9998-BC88773B5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97" y="2585370"/>
            <a:ext cx="2711467" cy="911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0146C2-C89E-8019-2D69-D857D84DC0E8}"/>
              </a:ext>
            </a:extLst>
          </p:cNvPr>
          <p:cNvSpPr txBox="1"/>
          <p:nvPr/>
        </p:nvSpPr>
        <p:spPr>
          <a:xfrm>
            <a:off x="5881796" y="4635160"/>
            <a:ext cx="4770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sz="2000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treasurernet.uark.edu</a:t>
            </a:r>
            <a:r>
              <a:rPr lang="en-US" sz="2000" b="1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2000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student_family</a:t>
            </a: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more information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54C8F8-9CC2-9703-B931-E642F9265C3A}"/>
              </a:ext>
            </a:extLst>
          </p:cNvPr>
          <p:cNvSpPr/>
          <p:nvPr/>
        </p:nvSpPr>
        <p:spPr>
          <a:xfrm>
            <a:off x="463337" y="3769764"/>
            <a:ext cx="2663898" cy="254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2B24C-DF08-B252-CD48-1E200B013691}"/>
              </a:ext>
            </a:extLst>
          </p:cNvPr>
          <p:cNvSpPr txBox="1"/>
          <p:nvPr/>
        </p:nvSpPr>
        <p:spPr>
          <a:xfrm>
            <a:off x="371638" y="3685801"/>
            <a:ext cx="296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Workday Student Knowledge Centers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911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862476" y="1552331"/>
            <a:ext cx="2255908" cy="1815192"/>
            <a:chOff x="0" y="0"/>
            <a:chExt cx="1024326" cy="8242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63910" y="6218067"/>
            <a:ext cx="782708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DROPPING &amp; WITHDRAWING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1291912"/>
            <a:ext cx="5671118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The Registrar’s Office determines drop and withdrawal deadlines. Before dropping classes or withdrawing, refer to this calendar to be sure you understand the financial implications it could cause. </a:t>
            </a:r>
            <a:r>
              <a:rPr lang="en-US" sz="2500" dirty="0">
                <a:solidFill>
                  <a:srgbClr val="9D2235"/>
                </a:solidFill>
                <a:latin typeface="Lato Bold Bold"/>
              </a:rPr>
              <a:t>When in doubt, contact us!</a:t>
            </a:r>
            <a:endParaRPr lang="en-US" sz="2000" dirty="0">
              <a:solidFill>
                <a:srgbClr val="9D2235"/>
              </a:solidFill>
              <a:latin typeface="Lato Bold Bold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The academic semester calendar can be found on the Registrar’s website. The Fall 2025 calendar is available now.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75701" y="1925660"/>
            <a:ext cx="2022983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THERE IS A $45.00 WITHDRAWAL FEE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62476" y="3470939"/>
            <a:ext cx="2255908" cy="1815192"/>
            <a:chOff x="0" y="0"/>
            <a:chExt cx="1024326" cy="8242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54200" y="1552331"/>
            <a:ext cx="2255908" cy="1815192"/>
            <a:chOff x="0" y="0"/>
            <a:chExt cx="1024326" cy="8242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54200" y="3470939"/>
            <a:ext cx="2255908" cy="1815192"/>
            <a:chOff x="0" y="0"/>
            <a:chExt cx="1024326" cy="8242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366996" y="2041726"/>
            <a:ext cx="2023842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DROPPING &amp; WITHDRAWING ARE DIFFERENT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88928" y="3799626"/>
            <a:ext cx="1796531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KNOW THE FINANCIAL RELATED DEADLINES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44836" y="3812653"/>
            <a:ext cx="202384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WITHDRAWING CAN AFFECT FINANCIAL AID ELIGIBILITY </a:t>
            </a:r>
          </a:p>
        </p:txBody>
      </p:sp>
    </p:spTree>
    <p:extLst>
      <p:ext uri="{BB962C8B-B14F-4D97-AF65-F5344CB8AC3E}">
        <p14:creationId xmlns:p14="http://schemas.microsoft.com/office/powerpoint/2010/main" val="297241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880728"/>
            <a:ext cx="6092173" cy="5109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REQUIRED</a:t>
            </a:r>
          </a:p>
          <a:p>
            <a:pPr>
              <a:lnSpc>
                <a:spcPts val="933"/>
              </a:lnSpc>
            </a:pPr>
            <a:endParaRPr lang="en-US" sz="2666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Financial Aid Agreement 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 Bold"/>
              </a:rPr>
              <a:t> </a:t>
            </a:r>
            <a:r>
              <a:rPr lang="en-US" sz="1500" dirty="0">
                <a:solidFill>
                  <a:srgbClr val="424242"/>
                </a:solidFill>
                <a:latin typeface="Lato"/>
              </a:rPr>
              <a:t>      (Workday Student – My Tasks)</a:t>
            </a:r>
          </a:p>
          <a:p>
            <a:pPr>
              <a:lnSpc>
                <a:spcPts val="261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733"/>
              </a:lnSpc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HIGHLY RECOMMENDED</a:t>
            </a:r>
          </a:p>
          <a:p>
            <a:pPr>
              <a:lnSpc>
                <a:spcPts val="933"/>
              </a:lnSpc>
            </a:pPr>
            <a:endParaRPr lang="en-US" sz="2666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9D2235"/>
                </a:solidFill>
                <a:latin typeface="Lato Bold"/>
              </a:rPr>
              <a:t>     </a:t>
            </a:r>
            <a:r>
              <a:rPr lang="en-US" dirty="0">
                <a:solidFill>
                  <a:srgbClr val="424242"/>
                </a:solidFill>
                <a:latin typeface="Lato Bold"/>
              </a:rPr>
              <a:t>Select Refunding Preference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       (Workday Student – Profile – Actions – Personal Data –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       Payment Elections – Student Refunds - Add)</a:t>
            </a: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</a:t>
            </a:r>
            <a:r>
              <a:rPr lang="en-US" dirty="0">
                <a:solidFill>
                  <a:srgbClr val="424242"/>
                </a:solidFill>
                <a:latin typeface="Lato Bold"/>
              </a:rPr>
              <a:t>Parent/Family Workday Student Authorizations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       (Workday Student – Profile – Contacts – Friends and 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       Family - Add – Done – Actions – Manage My 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       Permissions for my Third Party)</a:t>
            </a: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</a:t>
            </a:r>
            <a:r>
              <a:rPr lang="en-US" dirty="0">
                <a:solidFill>
                  <a:srgbClr val="424242"/>
                </a:solidFill>
                <a:latin typeface="Lato Bold"/>
              </a:rPr>
              <a:t>FERPA 3rd Party Release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       (Workday Student – Profile _ Contacts – Friends and 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       and Family – Add – Is Third Party User)</a:t>
            </a:r>
            <a:r>
              <a:rPr lang="en-US" sz="1500" dirty="0">
                <a:solidFill>
                  <a:srgbClr val="424242"/>
                </a:solidFill>
                <a:latin typeface="Lato Bold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3" y="1678169"/>
            <a:ext cx="212675" cy="2201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2596" y="106145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CHECKLIST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368" y="3075270"/>
            <a:ext cx="212675" cy="2201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1273" y="3994832"/>
            <a:ext cx="212675" cy="2201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1272" y="5221986"/>
            <a:ext cx="212675" cy="2201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33397" y="3196427"/>
            <a:ext cx="212675" cy="2201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8430" y="4373309"/>
            <a:ext cx="212675" cy="2201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12926" y="5072276"/>
            <a:ext cx="212675" cy="2201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366411" y="3078803"/>
            <a:ext cx="5604536" cy="2506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E-Commerce Payment Authorizations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(Workday Student – Profile – Contacts – Friends and Family –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Add –Done – Actions – Manage My Permissions for my Third Party – Make a Payment)</a:t>
            </a: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Student Permissions for Title IV Aid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(Workday Student Workday Student – My Task - Onboarding)</a:t>
            </a: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IRS 1098-T E-Consent Form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(Workday Student – My Tasks - Onboarding)</a:t>
            </a:r>
          </a:p>
        </p:txBody>
      </p:sp>
    </p:spTree>
    <p:extLst>
      <p:ext uri="{BB962C8B-B14F-4D97-AF65-F5344CB8AC3E}">
        <p14:creationId xmlns:p14="http://schemas.microsoft.com/office/powerpoint/2010/main" val="245118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901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3100" y="1946404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01" y="2805683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3305" y="3512721"/>
            <a:ext cx="427999" cy="4279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5055" y="4309719"/>
            <a:ext cx="425913" cy="647776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674325" y="1129245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64076" y="2075112"/>
            <a:ext cx="337889" cy="337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64076" y="2892789"/>
            <a:ext cx="337889" cy="3378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42596" y="106145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CONNECT WITH US!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1318" y="1627698"/>
            <a:ext cx="4123307" cy="6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u="sng">
                <a:solidFill>
                  <a:srgbClr val="9D2235"/>
                </a:solidFill>
                <a:latin typeface="Lato Bold"/>
              </a:rPr>
              <a:t>treasurernet.uark.edu</a:t>
            </a:r>
            <a:r>
              <a:rPr lang="en-US" sz="2500">
                <a:solidFill>
                  <a:srgbClr val="9D2235"/>
                </a:solidFill>
                <a:latin typeface="Lato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1318" y="4669628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28769" y="1899757"/>
            <a:ext cx="4959117" cy="186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7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University of Arkansas-Fayetteville </a:t>
            </a:r>
          </a:p>
          <a:p>
            <a:pPr>
              <a:lnSpc>
                <a:spcPts val="3117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Treasurer's Office</a:t>
            </a:r>
          </a:p>
          <a:p>
            <a:pPr>
              <a:lnSpc>
                <a:spcPts val="124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@UofATreasurer</a:t>
            </a:r>
          </a:p>
          <a:p>
            <a:pPr>
              <a:lnSpc>
                <a:spcPts val="124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11317" y="2274271"/>
            <a:ext cx="2855874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&amp; via chat online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1318" y="2513582"/>
            <a:ext cx="4225837" cy="2113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dirty="0" err="1">
                <a:solidFill>
                  <a:srgbClr val="424242"/>
                </a:solidFill>
                <a:latin typeface="Lato"/>
              </a:rPr>
              <a:t>treainfo@uark.edu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91825" y="1154923"/>
            <a:ext cx="349438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ON SOCIAL MEDIA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6220" y="1161272"/>
            <a:ext cx="501445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dirty="0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2326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313AFA-D61B-0477-CB02-285D8ED9E935}"/>
              </a:ext>
            </a:extLst>
          </p:cNvPr>
          <p:cNvSpPr txBox="1"/>
          <p:nvPr/>
        </p:nvSpPr>
        <p:spPr>
          <a:xfrm>
            <a:off x="2206044" y="2257333"/>
            <a:ext cx="7779912" cy="234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6000" spc="306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FINANCIAL AID &amp; SCHOLARSHIPS</a:t>
            </a:r>
          </a:p>
        </p:txBody>
      </p:sp>
    </p:spTree>
    <p:extLst>
      <p:ext uri="{BB962C8B-B14F-4D97-AF65-F5344CB8AC3E}">
        <p14:creationId xmlns:p14="http://schemas.microsoft.com/office/powerpoint/2010/main" val="82621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B2DAABE-2138-9E47-1F5F-EB3F64FDBC58}"/>
              </a:ext>
            </a:extLst>
          </p:cNvPr>
          <p:cNvSpPr/>
          <p:nvPr/>
        </p:nvSpPr>
        <p:spPr>
          <a:xfrm>
            <a:off x="3289298" y="5642558"/>
            <a:ext cx="5613401" cy="102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5128" y="2612994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45128" y="3276134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7214" y="4002223"/>
            <a:ext cx="427999" cy="427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CONNECT WITH US!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83345" y="2359346"/>
            <a:ext cx="3604311" cy="2109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sng" strike="noStrike" kern="1200" cap="none" spc="0" normalizeH="0" baseline="0" noProof="0" dirty="0" err="1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finaid.uark.edu</a:t>
            </a:r>
            <a:endParaRPr kumimoji="0" lang="en-US" sz="2500" b="0" i="0" u="sng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finaid@uark.edu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479-575-3806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6673" y="1208183"/>
            <a:ext cx="5506646" cy="50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OFFICE OF FINANCIAL  AID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A81DC-051B-71D1-7214-F74616B3282D}"/>
              </a:ext>
            </a:extLst>
          </p:cNvPr>
          <p:cNvSpPr txBox="1"/>
          <p:nvPr/>
        </p:nvSpPr>
        <p:spPr>
          <a:xfrm>
            <a:off x="7149631" y="2315103"/>
            <a:ext cx="4318000" cy="2201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sng" strike="noStrike" kern="1200" cap="none" spc="0" normalizeH="0" baseline="0" noProof="0" dirty="0" err="1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scholarships.uark.edu</a:t>
            </a:r>
            <a:endParaRPr kumimoji="0" lang="en-US" sz="2500" b="0" i="0" u="sng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scholars@uark.edu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479-575-4464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407318" y="1201728"/>
            <a:ext cx="4943294" cy="104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OFFICE OF ACADEMIC SCHOLARSHIPS</a:t>
            </a:r>
          </a:p>
        </p:txBody>
      </p:sp>
      <p:pic>
        <p:nvPicPr>
          <p:cNvPr id="32" name="Picture 7">
            <a:extLst>
              <a:ext uri="{FF2B5EF4-FFF2-40B4-BE49-F238E27FC236}">
                <a16:creationId xmlns:a16="http://schemas.microsoft.com/office/drawing/2014/main" id="{706F0D75-B8C0-7663-5D10-13F9769D6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09328" y="2632291"/>
            <a:ext cx="430085" cy="430085"/>
          </a:xfrm>
          <a:prstGeom prst="rect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52761E1F-FBBF-4F99-43D5-7BD98FF02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09329" y="3295431"/>
            <a:ext cx="427999" cy="427999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3E896B82-9AF9-9712-5D5F-F281287C7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11415" y="4021519"/>
            <a:ext cx="427999" cy="427999"/>
          </a:xfrm>
          <a:prstGeom prst="rect">
            <a:avLst/>
          </a:prstGeom>
        </p:spPr>
      </p:pic>
      <p:sp>
        <p:nvSpPr>
          <p:cNvPr id="38" name="TextBox 11">
            <a:extLst>
              <a:ext uri="{FF2B5EF4-FFF2-40B4-BE49-F238E27FC236}">
                <a16:creationId xmlns:a16="http://schemas.microsoft.com/office/drawing/2014/main" id="{8E904FF4-44EF-ECBE-EF47-A51A4C9C5BA5}"/>
              </a:ext>
            </a:extLst>
          </p:cNvPr>
          <p:cNvSpPr txBox="1"/>
          <p:nvPr/>
        </p:nvSpPr>
        <p:spPr>
          <a:xfrm>
            <a:off x="3531843" y="5805257"/>
            <a:ext cx="512831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114 Silas H. Hunt Hall  |  8 a.m. to 5 p.m.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Virtual &amp; Walk-in Appointments Available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>
            <a:off x="5994400" y="1154720"/>
            <a:ext cx="21447" cy="336182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9C95299-5732-5E00-BDE4-509DA33D5078}"/>
              </a:ext>
            </a:extLst>
          </p:cNvPr>
          <p:cNvSpPr txBox="1"/>
          <p:nvPr/>
        </p:nvSpPr>
        <p:spPr>
          <a:xfrm>
            <a:off x="900462" y="4847067"/>
            <a:ext cx="1020932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Check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"/>
              </a:rPr>
              <a:t>To Do items in Workday, UARK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email account, and our websites for information and requirements for scholarships, loans, and other aid.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9120504" cy="547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FINANCIAL AID NOTICE &amp; NEXT STEPS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A81DC-051B-71D1-7214-F74616B3282D}"/>
              </a:ext>
            </a:extLst>
          </p:cNvPr>
          <p:cNvSpPr txBox="1"/>
          <p:nvPr/>
        </p:nvSpPr>
        <p:spPr>
          <a:xfrm>
            <a:off x="439375" y="1311586"/>
            <a:ext cx="8220779" cy="4555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 Loan is $5500 for freshmen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</a:rPr>
              <a:t>Most outside scholarships will be on Workday after the first week of classes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NRTA is reflected in the bill as “Non-Resident Tuition SCHL AWD”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It All Works brochure sent with FAN and available at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finaid.uark.edu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 about eligibility, NRTA, Work Study, student loan setup instructions, and PLUS Loan application instructions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venir Nex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A831B-5957-B9A9-0E56-81146D2E9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12" y="753086"/>
            <a:ext cx="3685390" cy="49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0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19024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DISBURSEMENT &amp; RENEWAL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A81DC-051B-71D1-7214-F74616B3282D}"/>
              </a:ext>
            </a:extLst>
          </p:cNvPr>
          <p:cNvSpPr txBox="1"/>
          <p:nvPr/>
        </p:nvSpPr>
        <p:spPr>
          <a:xfrm>
            <a:off x="455431" y="1701801"/>
            <a:ext cx="11126969" cy="3858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4960" marR="0" lvl="0" indent="-304815" algn="l" defTabSz="54771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tabLst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Minimum 6 hours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 for undergraduate students using loans</a:t>
            </a:r>
          </a:p>
          <a:p>
            <a:pPr marL="524960" indent="-304815" defTabSz="547715">
              <a:lnSpc>
                <a:spcPct val="110000"/>
              </a:lnSpc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Minimum 15 hours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 for Arkansas Academic Challenge and Governor’s Scholarships,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30 hours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to renew. GPA requirements differ, refer to ADHE rules</a:t>
            </a:r>
          </a:p>
          <a:p>
            <a:pPr marL="524960" indent="-304815" defTabSz="547715">
              <a:lnSpc>
                <a:spcPct val="110000"/>
              </a:lnSpc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Chancellor’s, Silas Hunt, and other University Scholarships require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minimum of 12 hours per semester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 for disbursement.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Renewal requires 30 hours per year and 2.75 GPA</a:t>
            </a:r>
          </a:p>
          <a:p>
            <a:pPr marL="524960" marR="0" lvl="0" indent="-304815" algn="l" defTabSz="54771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tabLst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No minimum hours for Non-Resident Tuition and Alumni Legacy, but renewal requires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completion of 24 hours per year and a 2.75 GPA</a:t>
            </a:r>
          </a:p>
          <a:p>
            <a:pPr marL="524960" indent="-304815" defTabSz="547715">
              <a:lnSpc>
                <a:spcPct val="110000"/>
              </a:lnSpc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Concurrent and AP credits from high school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not count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disbursement or renewal requirements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Challenge or Governor’s Scholarships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venir Next"/>
              </a:rPr>
              <a:t> may count for UA and other scholarships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451833" y="1151074"/>
            <a:ext cx="996216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547715" rtl="0" eaLnBrk="1" fontAlgn="auto" latinLnBrk="0" hangingPunct="1">
              <a:lnSpc>
                <a:spcPct val="80000"/>
              </a:lnSpc>
              <a:spcBef>
                <a:spcPts val="933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3000">
                <a:solidFill>
                  <a:srgbClr val="A41F3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"/>
                <a:sym typeface="Avenir Next"/>
              </a:rPr>
              <a:t>ENROLLMENT REQUIREMENTS MUST BE MET EACH SEMESTER.</a:t>
            </a:r>
          </a:p>
        </p:txBody>
      </p:sp>
    </p:spTree>
    <p:extLst>
      <p:ext uri="{BB962C8B-B14F-4D97-AF65-F5344CB8AC3E}">
        <p14:creationId xmlns:p14="http://schemas.microsoft.com/office/powerpoint/2010/main" val="32189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19024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ADDITIONAL AID OPTIONS</a:t>
            </a:r>
            <a:endParaRPr kumimoji="0" lang="en-US" sz="3500" b="0" i="0" u="none" strike="noStrike" kern="1200" cap="none" spc="15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2596" y="1206556"/>
            <a:ext cx="5506646" cy="48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PARENT PLUS LOAN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242751" y="1201728"/>
            <a:ext cx="5506646" cy="485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PRIVATE ALTERNATIVE LOAN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>
            <a:off x="5723944" y="1154719"/>
            <a:ext cx="0" cy="448783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0618F-24DC-0BAA-5FE0-F92AD5B54C1A}"/>
              </a:ext>
            </a:extLst>
          </p:cNvPr>
          <p:cNvSpPr txBox="1"/>
          <p:nvPr/>
        </p:nvSpPr>
        <p:spPr>
          <a:xfrm>
            <a:off x="-1" y="1850328"/>
            <a:ext cx="5506645" cy="324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Federal Student Aid loan program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Loan fees and interest rates same for every borrower, set yearly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Apply at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 bill is generated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 completes application and is responsible for repayment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8E4FA-8DEC-5631-3EA9-B089D3F23CF9}"/>
              </a:ext>
            </a:extLst>
          </p:cNvPr>
          <p:cNvSpPr txBox="1"/>
          <p:nvPr/>
        </p:nvSpPr>
        <p:spPr>
          <a:xfrm>
            <a:off x="5833497" y="1850329"/>
            <a:ext cx="5463754" cy="324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Credit-based lending companies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Fees, terms, and interest rates differ between lenders and dependent on credit of borrower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 before applying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Borrower and/or co-signer could be student, parent, or other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ADDITIONAL AID OPTIONS</a:t>
            </a:r>
            <a:endParaRPr kumimoji="0" lang="en-US" sz="3500" b="0" i="0" u="none" strike="noStrike" kern="1200" cap="none" spc="15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2596" y="1218600"/>
            <a:ext cx="5506646" cy="48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VETERAN’S BENEFITS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407318" y="1201728"/>
            <a:ext cx="4943294" cy="48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THIRD PARTY SOURCES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>
            <a:off x="5994401" y="1154719"/>
            <a:ext cx="0" cy="448783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0618F-24DC-0BAA-5FE0-F92AD5B54C1A}"/>
              </a:ext>
            </a:extLst>
          </p:cNvPr>
          <p:cNvSpPr txBox="1"/>
          <p:nvPr/>
        </p:nvSpPr>
        <p:spPr>
          <a:xfrm>
            <a:off x="83570" y="1934972"/>
            <a:ext cx="5463754" cy="2478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12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Chapter 30 GI Bill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12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Chapter 33 Post 9/11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12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the Veteran and Military-Affiliated Student Center (VMSC) or visit </a:t>
            </a:r>
            <a:r>
              <a:rPr lang="en-US" sz="2500" b="1" u="sng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vmsc.uark.edu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8E4FA-8DEC-5631-3EA9-B089D3F23CF9}"/>
              </a:ext>
            </a:extLst>
          </p:cNvPr>
          <p:cNvSpPr txBox="1"/>
          <p:nvPr/>
        </p:nvSpPr>
        <p:spPr>
          <a:xfrm>
            <a:off x="6039561" y="1932938"/>
            <a:ext cx="5463754" cy="3671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529 plans and prepaid tuition and college savings plans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 Vocational Rehabilitation funds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Employee dependent discounts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Treasurer’s/Student Accounts Office or visit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treasurer.uark.edu</a:t>
            </a:r>
            <a:endParaRPr lang="en-US" sz="2500" b="1" dirty="0">
              <a:solidFill>
                <a:srgbClr val="9D23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9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B2DAABE-2138-9E47-1F5F-EB3F64FDBC58}"/>
              </a:ext>
            </a:extLst>
          </p:cNvPr>
          <p:cNvSpPr/>
          <p:nvPr/>
        </p:nvSpPr>
        <p:spPr>
          <a:xfrm>
            <a:off x="3289298" y="5642558"/>
            <a:ext cx="5613401" cy="102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2596" y="106145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APPLY EACH YEAR</a:t>
            </a:r>
            <a:endParaRPr kumimoji="0" lang="en-US" sz="3500" b="0" i="0" u="none" strike="noStrike" kern="1200" cap="none" spc="15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7912" y="1170907"/>
            <a:ext cx="517776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spc="-150" dirty="0">
                <a:solidFill>
                  <a:srgbClr val="9D2235"/>
                </a:solidFill>
                <a:latin typeface="Lato Bold Bold"/>
              </a:rPr>
              <a:t>LOANS, GRANTS, &amp; WORK STUDY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407318" y="1154719"/>
            <a:ext cx="494329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dirty="0">
                <a:solidFill>
                  <a:srgbClr val="9D2235"/>
                </a:solidFill>
                <a:latin typeface="Lato Bold Bold"/>
              </a:rPr>
              <a:t>SCHOLARSHIPS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 flipH="1">
            <a:off x="5979352" y="1154719"/>
            <a:ext cx="15049" cy="537466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0618F-24DC-0BAA-5FE0-F92AD5B54C1A}"/>
              </a:ext>
            </a:extLst>
          </p:cNvPr>
          <p:cNvSpPr txBox="1"/>
          <p:nvPr/>
        </p:nvSpPr>
        <p:spPr>
          <a:xfrm>
            <a:off x="371110" y="2250523"/>
            <a:ext cx="550664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821531">
              <a:spcBef>
                <a:spcPts val="1400"/>
              </a:spcBef>
              <a:spcAft>
                <a:spcPts val="600"/>
              </a:spcAft>
              <a:defRPr sz="3000">
                <a:solidFill>
                  <a:srgbClr val="A41F3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FAFSA is required each year. Applications are available at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</a:t>
            </a:r>
            <a:endParaRPr lang="en-US" sz="2500" b="1" dirty="0">
              <a:solidFill>
                <a:srgbClr val="9D23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8E4FA-8DEC-5631-3EA9-B089D3F23CF9}"/>
              </a:ext>
            </a:extLst>
          </p:cNvPr>
          <p:cNvSpPr txBox="1"/>
          <p:nvPr/>
        </p:nvSpPr>
        <p:spPr>
          <a:xfrm>
            <a:off x="6197601" y="2252342"/>
            <a:ext cx="5889625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21531">
              <a:spcBef>
                <a:spcPts val="1400"/>
              </a:spcBef>
              <a:spcAft>
                <a:spcPts val="600"/>
              </a:spcAft>
              <a:defRPr sz="3000">
                <a:solidFill>
                  <a:srgbClr val="A41F3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</a:rPr>
              <a:t>Current student scholarship application open January 1 at </a:t>
            </a:r>
            <a:r>
              <a:rPr lang="en-US" sz="2500" b="1" dirty="0">
                <a:solidFill>
                  <a:srgbClr val="9D2335"/>
                </a:solidFill>
                <a:latin typeface="Lato Bold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scholarships.uark.edu</a:t>
            </a:r>
            <a:endParaRPr lang="en-US" sz="2500" b="1" dirty="0">
              <a:solidFill>
                <a:srgbClr val="9D2335"/>
              </a:solidFill>
              <a:latin typeface="Lato Bol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40FD15-BEB9-A08F-E0A1-0E09B1059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494" y="3722871"/>
            <a:ext cx="3524182" cy="256053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567E0A-078D-BEDD-58F7-7E802331E87B}"/>
              </a:ext>
            </a:extLst>
          </p:cNvPr>
          <p:cNvGrpSpPr/>
          <p:nvPr/>
        </p:nvGrpSpPr>
        <p:grpSpPr>
          <a:xfrm>
            <a:off x="6813480" y="3722871"/>
            <a:ext cx="4418241" cy="2673459"/>
            <a:chOff x="6616841" y="3008811"/>
            <a:chExt cx="5484524" cy="3679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81F164-F01C-CC2F-B30C-F3CA3BC17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5409" y="3008811"/>
              <a:ext cx="5325956" cy="36798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E7F4A4-0E21-323A-E712-1C2885D23A7F}"/>
                </a:ext>
              </a:extLst>
            </p:cNvPr>
            <p:cNvSpPr/>
            <p:nvPr/>
          </p:nvSpPr>
          <p:spPr>
            <a:xfrm>
              <a:off x="6616841" y="4763910"/>
              <a:ext cx="1677895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801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89354" y="2162639"/>
            <a:ext cx="7813293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dirty="0"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TREASURER’S OFFICE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8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1126</Words>
  <Application>Microsoft Office PowerPoint</Application>
  <PresentationFormat>Widescreen</PresentationFormat>
  <Paragraphs>195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ASCR Tech</dc:creator>
  <cp:lastModifiedBy>ASCR Tech</cp:lastModifiedBy>
  <cp:revision>51</cp:revision>
  <dcterms:created xsi:type="dcterms:W3CDTF">2023-10-26T14:11:15Z</dcterms:created>
  <dcterms:modified xsi:type="dcterms:W3CDTF">2025-04-14T14:35:20Z</dcterms:modified>
</cp:coreProperties>
</file>