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65" r:id="rId2"/>
    <p:sldId id="385" r:id="rId3"/>
    <p:sldId id="383" r:id="rId4"/>
    <p:sldId id="386" r:id="rId5"/>
    <p:sldId id="346" r:id="rId6"/>
    <p:sldId id="347" r:id="rId7"/>
    <p:sldId id="387" r:id="rId8"/>
    <p:sldId id="389" r:id="rId9"/>
    <p:sldId id="390" r:id="rId10"/>
    <p:sldId id="392" r:id="rId11"/>
    <p:sldId id="393" r:id="rId12"/>
    <p:sldId id="349" r:id="rId13"/>
    <p:sldId id="388" r:id="rId14"/>
    <p:sldId id="350" r:id="rId15"/>
    <p:sldId id="351" r:id="rId16"/>
    <p:sldId id="301" r:id="rId17"/>
    <p:sldId id="334" r:id="rId18"/>
    <p:sldId id="333" r:id="rId19"/>
    <p:sldId id="352" r:id="rId20"/>
    <p:sldId id="353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17DD2F-3634-41CB-ABF4-4CFDF949617E}">
          <p14:sldIdLst>
            <p14:sldId id="365"/>
            <p14:sldId id="385"/>
            <p14:sldId id="383"/>
            <p14:sldId id="386"/>
            <p14:sldId id="346"/>
            <p14:sldId id="347"/>
            <p14:sldId id="387"/>
            <p14:sldId id="389"/>
            <p14:sldId id="390"/>
            <p14:sldId id="392"/>
            <p14:sldId id="393"/>
          </p14:sldIdLst>
        </p14:section>
        <p14:section name="Untitled Section" id="{A8A8E25A-353C-41EB-83F5-2843A800C494}">
          <p14:sldIdLst>
            <p14:sldId id="349"/>
            <p14:sldId id="388"/>
            <p14:sldId id="350"/>
            <p14:sldId id="351"/>
            <p14:sldId id="301"/>
            <p14:sldId id="334"/>
            <p14:sldId id="333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1FB5FC-2D95-BD01-A4EA-91B2E1AEE0C4}" name="Noelle Chesser" initials="NC" userId="6xPnsWKihnqrrYhLee34effwsiyV/Qx9aCcYi+n999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269"/>
    <a:srgbClr val="9A2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35A99-7827-4DB3-97A6-61D1881CEA9A}" v="123" dt="2024-04-25T19:11:12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5755"/>
  </p:normalViewPr>
  <p:slideViewPr>
    <p:cSldViewPr snapToGrid="0">
      <p:cViewPr varScale="1">
        <p:scale>
          <a:sx n="159" d="100"/>
          <a:sy n="159" d="100"/>
        </p:scale>
        <p:origin x="25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D88FEBE-5BEB-354D-A07D-994BF6A860E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93CECE-5814-B644-8D44-52C3E3FD2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5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AD28D-A25A-4CAA-B936-3A91210B12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9D59-F4D9-DBFB-502A-F7B519F95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D1FB4-8585-91D5-EC74-F1641C9B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0873-96C4-687C-09DB-52B3795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2309-4AD2-807A-8638-15001B39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8C83-E0AE-B913-4851-84E1A10E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628D-10FE-711B-4B75-2955932A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85046-B549-B5CC-43EE-E7645201C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BC78F-D093-ACC1-89D5-CD72E9C0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5355-F90D-6597-598F-1F75F4E6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54514-CBA1-540C-4A6F-50917925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2559B-C304-3BB3-65EB-8F27BD86D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AC9C-981E-9A4B-DEE6-CFEAA52C9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CED0D-8199-50BC-DF5E-71E50BF4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9000A-D655-B140-5BC1-E45B6932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18D36-4266-5E21-E114-61B240B0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440E-3633-4D2E-9A86-9E8CEF3E04B6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treasurernet.uark.edu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BE89C-76EE-4A98-8304-2A1A31F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81A5-5FA2-CC5B-7931-3862D7F1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B1E4-8DAD-B3FF-E5EB-00B4806A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9A0DA-E75F-DA99-4B2B-6A167D3C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BA5F7-3534-1417-4FF5-6466FF2D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69410-8ADE-5888-6E02-D0CE875F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3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D3F3-46F8-C161-60D0-5092E511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8D6AD-94CC-45C5-76DE-5C8BC7F9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6E61-4C26-5AA3-6970-60CF70EF1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3946B-740C-5287-11DF-312BCFBB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81082-290D-19D1-8072-77CBAE61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99DC-03AF-65EF-5254-CBE9C1FC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F0CA-EEAA-96AD-6EE8-DB523169C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006D-4E12-E613-0328-9B62EC6DA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64913-0371-E6CC-F107-08A127DE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C64B-B3C3-BC66-3211-5EE49916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35854-01BB-593F-497A-1A5242F2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937E-43CF-4C39-3B42-BAA24217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84634-1FE6-B427-6FBE-CEAFA397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ECA03-CBA7-AF4B-720D-D98482174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D1729-462F-A326-FA3E-D3F0F947B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FC1D4-F3FC-90AA-7363-137D37B0F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95703-7B4C-CFFD-F77D-7CE745E7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9D682-5361-31C8-9169-AADBAD438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CD52B-C45B-AF99-B6EF-343F8087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1D41-A565-E552-D283-E199304A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CCA82-197A-80B7-169E-81E9EA61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31379-E9D5-3A93-5ED7-00F06C8B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38335-C655-74A0-CCD4-09F600E2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B8E8A-9CB6-9B54-3321-F64B2ED1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EBC58-89AD-2D1D-5193-FD0CADA7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D5BF-9D29-2A15-6E51-FB199212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A75C-BF6A-20EA-CC06-D2B484DB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C960-C94E-355D-F401-F14070DB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98622-1CB3-D91E-1008-D7146CA87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F8039-137A-95E9-0F55-393A755D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8CCC2-CAC9-243D-AB3C-340C2525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2CE6-8528-2DF1-4171-054B3EC0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1B99-23D5-275E-1C8A-E389BB52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9DD8D-30E5-4994-5416-97BED9812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E42E-527D-5FD3-44B5-9DD094116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07260-5396-1F82-7B25-AF6D1551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8F93C-F830-9517-787F-7B3EDE73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0E861-9D0B-BA1D-2BD3-A0C91D1B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40443-61D9-98E0-E247-DB6DA02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97BBB-5CFE-84B5-CE74-1D49D079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0491-985F-E07A-E975-312ED3F1A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25E4-9EF6-0349-B237-48607AB0505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2FFC-2557-ABC0-5569-432A6F458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9CFFD-E95F-62BD-D957-68AFD4F31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E5AD-6320-F94E-9BD4-03D50631D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undselection.com/refundselection/#/welcome/contin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0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7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5800" y="2205567"/>
            <a:ext cx="10820400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 dirty="0">
                <a:solidFill>
                  <a:srgbClr val="FFFFFF"/>
                </a:solidFill>
                <a:latin typeface="Lato Bold Bold"/>
              </a:rPr>
              <a:t>MONEY MATTERS </a:t>
            </a:r>
          </a:p>
          <a:p>
            <a:pPr algn="ctr">
              <a:lnSpc>
                <a:spcPts val="9333"/>
              </a:lnSpc>
            </a:pPr>
            <a:r>
              <a:rPr lang="en-US" sz="8000" b="1" dirty="0">
                <a:solidFill>
                  <a:srgbClr val="FFFFFF"/>
                </a:solidFill>
                <a:latin typeface="Lato Bold Bold"/>
              </a:rPr>
              <a:t>&amp; TECHNOLOGY NEEDS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281741" y="25279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FBDD95-4966-BBD7-76E9-69EBF92F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3" y="932447"/>
            <a:ext cx="11887200" cy="573906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FERPA/3</a:t>
            </a:r>
            <a:r>
              <a:rPr lang="en-US" sz="3200" b="1" baseline="30000" dirty="0"/>
              <a:t>rd</a:t>
            </a:r>
            <a:r>
              <a:rPr lang="en-US" sz="3200" b="1" dirty="0"/>
              <a:t> Party Release – Add Permissions for Friend or Family Member</a:t>
            </a:r>
          </a:p>
          <a:p>
            <a:r>
              <a:rPr lang="en-US" dirty="0"/>
              <a:t>View Profile (Upper Right Corner)</a:t>
            </a:r>
          </a:p>
          <a:p>
            <a:r>
              <a:rPr lang="en-US" dirty="0"/>
              <a:t>Contact (left hand side menu)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Friends and Family (Top Menu Bar)</a:t>
            </a:r>
          </a:p>
          <a:p>
            <a:r>
              <a:rPr lang="en-US" dirty="0"/>
              <a:t>Add if no contacts, edit for existing friends and Family under actions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82AAB5-D884-0506-6980-17B5A7BF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1877685"/>
            <a:ext cx="2010056" cy="49536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15B2F64-8C66-09A2-5150-599EC9D0227D}"/>
              </a:ext>
            </a:extLst>
          </p:cNvPr>
          <p:cNvSpPr/>
          <p:nvPr/>
        </p:nvSpPr>
        <p:spPr>
          <a:xfrm flipV="1">
            <a:off x="6978869" y="1900435"/>
            <a:ext cx="492187" cy="380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57B072-278D-DEEB-E54A-8E49B7F2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952" y="1333397"/>
            <a:ext cx="2514951" cy="144800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D79E2A-31A9-8E77-5C12-8B020BD3E897}"/>
              </a:ext>
            </a:extLst>
          </p:cNvPr>
          <p:cNvSpPr/>
          <p:nvPr/>
        </p:nvSpPr>
        <p:spPr>
          <a:xfrm>
            <a:off x="8988925" y="2057398"/>
            <a:ext cx="1248151" cy="223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6B8F48-9817-E8A7-0578-10498281A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38" y="2468293"/>
            <a:ext cx="1371791" cy="133368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48EE53A-2F42-6CD7-0C0C-36F901CD6988}"/>
              </a:ext>
            </a:extLst>
          </p:cNvPr>
          <p:cNvSpPr/>
          <p:nvPr/>
        </p:nvSpPr>
        <p:spPr>
          <a:xfrm>
            <a:off x="4666593" y="3520966"/>
            <a:ext cx="2010056" cy="33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A112014-2EC7-2601-EF00-5EAD7071E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15" y="4925880"/>
            <a:ext cx="10341940" cy="179178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705B734E-1DDA-FCE7-BFBE-C56CBDC01641}"/>
              </a:ext>
            </a:extLst>
          </p:cNvPr>
          <p:cNvSpPr/>
          <p:nvPr/>
        </p:nvSpPr>
        <p:spPr>
          <a:xfrm>
            <a:off x="497302" y="4879725"/>
            <a:ext cx="1409285" cy="592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B67DD4A-CF58-5F1D-8A06-5CE0C79DEADA}"/>
              </a:ext>
            </a:extLst>
          </p:cNvPr>
          <p:cNvSpPr/>
          <p:nvPr/>
        </p:nvSpPr>
        <p:spPr>
          <a:xfrm>
            <a:off x="9070427" y="6137704"/>
            <a:ext cx="1730441" cy="272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0AA9CFEB-A3D6-21FB-0D7B-0B146E476F3F}"/>
              </a:ext>
            </a:extLst>
          </p:cNvPr>
          <p:cNvSpPr/>
          <p:nvPr/>
        </p:nvSpPr>
        <p:spPr>
          <a:xfrm>
            <a:off x="6834544" y="344681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FBD03159-C825-756B-958F-F950A1F20439}"/>
              </a:ext>
            </a:extLst>
          </p:cNvPr>
          <p:cNvSpPr/>
          <p:nvPr/>
        </p:nvSpPr>
        <p:spPr>
          <a:xfrm>
            <a:off x="2057400" y="487972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E3204A61-B161-D3EF-08BE-D3B818A3F659}"/>
              </a:ext>
            </a:extLst>
          </p:cNvPr>
          <p:cNvSpPr/>
          <p:nvPr/>
        </p:nvSpPr>
        <p:spPr>
          <a:xfrm>
            <a:off x="7539612" y="1807391"/>
            <a:ext cx="611470" cy="3179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Left 42">
            <a:extLst>
              <a:ext uri="{FF2B5EF4-FFF2-40B4-BE49-F238E27FC236}">
                <a16:creationId xmlns:a16="http://schemas.microsoft.com/office/drawing/2014/main" id="{2B2623DE-3B57-BF65-F72A-5B1641AF2404}"/>
              </a:ext>
            </a:extLst>
          </p:cNvPr>
          <p:cNvSpPr/>
          <p:nvPr/>
        </p:nvSpPr>
        <p:spPr>
          <a:xfrm>
            <a:off x="9716433" y="2433456"/>
            <a:ext cx="611470" cy="3179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872DC6-3A3C-B7E5-226C-E414DC968032}"/>
              </a:ext>
            </a:extLst>
          </p:cNvPr>
          <p:cNvSpPr/>
          <p:nvPr/>
        </p:nvSpPr>
        <p:spPr>
          <a:xfrm>
            <a:off x="8544910" y="2280745"/>
            <a:ext cx="1080696" cy="72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BC392FC3-5320-CCED-A60D-F0AC48AAEF48}"/>
              </a:ext>
            </a:extLst>
          </p:cNvPr>
          <p:cNvSpPr/>
          <p:nvPr/>
        </p:nvSpPr>
        <p:spPr>
          <a:xfrm>
            <a:off x="10939231" y="6031862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4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E19B-4534-CE1F-CA3E-D4FBFB91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5" y="966952"/>
            <a:ext cx="11687503" cy="521001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FERPA/3</a:t>
            </a:r>
            <a:r>
              <a:rPr lang="en-US" sz="2800" b="1" baseline="30000" dirty="0"/>
              <a:t>rd</a:t>
            </a:r>
            <a:r>
              <a:rPr lang="en-US" sz="2800" b="1" dirty="0"/>
              <a:t> Party Release – Add Permissions for Friend or Family Member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FF0000"/>
                </a:solidFill>
              </a:rPr>
              <a:t>Is Third Party User</a:t>
            </a:r>
            <a:r>
              <a:rPr lang="en-US" dirty="0"/>
              <a:t>: Gives permission for the Treasurers Office to release account information to whomever is checked marked. Click OK at the bottom to save. If adding new friend/Family enter contact information in the lower part.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B13DD740-7378-7845-6C87-EB429A61F4B7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703722E8-AFCB-2CF3-8309-DE03367DD9C4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63124544-9180-C172-3E76-30C461D2906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70935D-DFE6-8763-523B-463523754FCD}"/>
              </a:ext>
            </a:extLst>
          </p:cNvPr>
          <p:cNvSpPr txBox="1"/>
          <p:nvPr/>
        </p:nvSpPr>
        <p:spPr>
          <a:xfrm>
            <a:off x="281741" y="25279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C1B48B-A8AE-01C7-C854-CC09011B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5" y="2648607"/>
            <a:ext cx="4095354" cy="389408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7550AA-F2F6-A825-7750-67CDE41BC55B}"/>
              </a:ext>
            </a:extLst>
          </p:cNvPr>
          <p:cNvSpPr/>
          <p:nvPr/>
        </p:nvSpPr>
        <p:spPr>
          <a:xfrm>
            <a:off x="441434" y="3822673"/>
            <a:ext cx="1282263" cy="286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FFE7C4-3B47-25BF-2431-99A74C6C9C02}"/>
              </a:ext>
            </a:extLst>
          </p:cNvPr>
          <p:cNvSpPr/>
          <p:nvPr/>
        </p:nvSpPr>
        <p:spPr>
          <a:xfrm>
            <a:off x="0" y="4550979"/>
            <a:ext cx="3132083" cy="2123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6796A52-6D99-B606-95DA-55EA3C10C4B1}"/>
              </a:ext>
            </a:extLst>
          </p:cNvPr>
          <p:cNvSpPr/>
          <p:nvPr/>
        </p:nvSpPr>
        <p:spPr>
          <a:xfrm>
            <a:off x="3347072" y="5286703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0AD6E-4B89-5BEA-6068-C5F0317342C9}"/>
              </a:ext>
            </a:extLst>
          </p:cNvPr>
          <p:cNvSpPr txBox="1"/>
          <p:nvPr/>
        </p:nvSpPr>
        <p:spPr>
          <a:xfrm>
            <a:off x="4719145" y="4950372"/>
            <a:ext cx="456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contact information for new Third Party Here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92894627-9496-E965-69D4-3010EA63431C}"/>
              </a:ext>
            </a:extLst>
          </p:cNvPr>
          <p:cNvSpPr/>
          <p:nvPr/>
        </p:nvSpPr>
        <p:spPr>
          <a:xfrm>
            <a:off x="1881352" y="3700621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00F66-1AE5-0B98-D898-13B0E03B3C11}"/>
              </a:ext>
            </a:extLst>
          </p:cNvPr>
          <p:cNvSpPr txBox="1"/>
          <p:nvPr/>
        </p:nvSpPr>
        <p:spPr>
          <a:xfrm>
            <a:off x="3273973" y="3740213"/>
            <a:ext cx="327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for Third Party Access</a:t>
            </a:r>
          </a:p>
        </p:txBody>
      </p:sp>
    </p:spTree>
    <p:extLst>
      <p:ext uri="{BB962C8B-B14F-4D97-AF65-F5344CB8AC3E}">
        <p14:creationId xmlns:p14="http://schemas.microsoft.com/office/powerpoint/2010/main" val="361647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14CF6DC4-A838-ACE5-8390-961078B385D1}"/>
              </a:ext>
            </a:extLst>
          </p:cNvPr>
          <p:cNvSpPr txBox="1"/>
          <p:nvPr/>
        </p:nvSpPr>
        <p:spPr>
          <a:xfrm>
            <a:off x="685801" y="1389510"/>
            <a:ext cx="1111477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solidFill>
                  <a:srgbClr val="9D2235"/>
                </a:solidFill>
                <a:latin typeface="Lato Bold"/>
              </a:rPr>
              <a:t> </a:t>
            </a:r>
            <a:r>
              <a:rPr lang="en-US" sz="2500" dirty="0">
                <a:solidFill>
                  <a:srgbClr val="9D2235"/>
                </a:solidFill>
                <a:latin typeface="Lato Bold"/>
              </a:rPr>
              <a:t>     </a:t>
            </a:r>
            <a:r>
              <a:rPr lang="en-US" sz="2500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2500" dirty="0">
                <a:solidFill>
                  <a:srgbClr val="424242"/>
                </a:solidFill>
                <a:latin typeface="Lato"/>
              </a:rPr>
              <a:t>      </a:t>
            </a:r>
            <a:r>
              <a:rPr lang="en-US" sz="2200" dirty="0">
                <a:solidFill>
                  <a:srgbClr val="424242"/>
                </a:solidFill>
                <a:latin typeface="Lato"/>
              </a:rPr>
              <a:t>(Workday Student– Profile – Contacts – Friends and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Family – Add –Done – Actions – Manage My 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Permissions for My Third Party – Make a Payment)</a:t>
            </a:r>
          </a:p>
          <a:p>
            <a:r>
              <a:rPr lang="en-US" sz="2500" dirty="0">
                <a:solidFill>
                  <a:srgbClr val="424242"/>
                </a:solidFill>
                <a:latin typeface="Lato"/>
              </a:rPr>
              <a:t>     </a:t>
            </a:r>
            <a:r>
              <a:rPr lang="en-US" sz="1330" dirty="0">
                <a:solidFill>
                  <a:srgbClr val="424242"/>
                </a:solidFill>
                <a:latin typeface="Lato"/>
              </a:rPr>
              <a:t> </a:t>
            </a:r>
          </a:p>
          <a:p>
            <a:r>
              <a:rPr lang="en-US" sz="1330" dirty="0">
                <a:solidFill>
                  <a:srgbClr val="424242"/>
                </a:solidFill>
                <a:latin typeface="Lato"/>
              </a:rPr>
              <a:t>            </a:t>
            </a:r>
            <a:r>
              <a:rPr lang="en-US" sz="2500" dirty="0">
                <a:solidFill>
                  <a:srgbClr val="424242"/>
                </a:solidFill>
                <a:latin typeface="Lato Bold"/>
              </a:rPr>
              <a:t>Parent/Family Workday Student Access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(Workday Student – Profile – Contacts – Friends and 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Family – Add –Done – Actions – Manage My 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Permissions for My Third Party)</a:t>
            </a:r>
          </a:p>
          <a:p>
            <a:endParaRPr lang="en-US" sz="2300" dirty="0">
              <a:solidFill>
                <a:srgbClr val="424242"/>
              </a:solidFill>
              <a:latin typeface="Lato"/>
            </a:endParaRPr>
          </a:p>
          <a:p>
            <a:r>
              <a:rPr lang="en-US" sz="2500" dirty="0">
                <a:solidFill>
                  <a:srgbClr val="424242"/>
                </a:solidFill>
                <a:latin typeface="Lato Bold"/>
              </a:rPr>
              <a:t>      FERPA 3rd Party Release</a:t>
            </a:r>
          </a:p>
          <a:p>
            <a:r>
              <a:rPr lang="en-US" sz="2200" dirty="0">
                <a:solidFill>
                  <a:srgbClr val="424242"/>
                </a:solidFill>
                <a:latin typeface="Lato"/>
              </a:rPr>
              <a:t>       </a:t>
            </a:r>
            <a:r>
              <a:rPr lang="en-US" sz="2100" dirty="0">
                <a:solidFill>
                  <a:srgbClr val="424242"/>
                </a:solidFill>
                <a:latin typeface="Lato"/>
              </a:rPr>
              <a:t>(Workday Student – Profile – Contacts – Friends and</a:t>
            </a:r>
          </a:p>
          <a:p>
            <a:r>
              <a:rPr lang="en-US" sz="2100" dirty="0">
                <a:solidFill>
                  <a:srgbClr val="424242"/>
                </a:solidFill>
                <a:latin typeface="Lato"/>
              </a:rPr>
              <a:t>       Family – Add – Is Third Party User)</a:t>
            </a:r>
            <a:r>
              <a:rPr lang="en-US" sz="2100" dirty="0">
                <a:solidFill>
                  <a:srgbClr val="424242"/>
                </a:solidFill>
                <a:latin typeface="Lato Bold"/>
              </a:rPr>
              <a:t> 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5841546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PARENT AUTHORIZATIONS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6D2D953A-7A6B-1803-9517-21F3BC94F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737" y="1396911"/>
            <a:ext cx="395664" cy="40948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36F5E7D-DDEA-FEDA-E3E0-340E7AB91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737" y="3255556"/>
            <a:ext cx="395665" cy="409484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F2705BCC-EFE8-7711-F409-136F6C2CB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9270" y="5002196"/>
            <a:ext cx="395664" cy="4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869AF-48B6-0E9B-5228-D32DA163D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886" y="2233410"/>
            <a:ext cx="3218790" cy="74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699C1E-768F-AB2A-48AF-EC895FDBB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886" y="3460298"/>
            <a:ext cx="3945148" cy="15418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3FAE21-F592-D6D9-9AB4-8E706A691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886" y="5333876"/>
            <a:ext cx="2088460" cy="526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AA55E3-6AF5-6517-FE50-4EB4BFE1E660}"/>
              </a:ext>
            </a:extLst>
          </p:cNvPr>
          <p:cNvSpPr/>
          <p:nvPr/>
        </p:nvSpPr>
        <p:spPr>
          <a:xfrm>
            <a:off x="6093253" y="1429418"/>
            <a:ext cx="5275449" cy="3051648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REFUNDS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535" y="849666"/>
            <a:ext cx="4699000" cy="5671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000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a refund preference has not been selected, your refund can be delayed up to four weeks. Even if you are not expecting to receive a refund, please set up a refunding preference.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2333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266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Workday Student</a:t>
            </a:r>
            <a:endParaRPr lang="en-US" sz="2333" b="1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Profile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Actions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Personal Data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Maintain Payment Elections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Student Refunds</a:t>
            </a: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424242"/>
                </a:solidFill>
                <a:latin typeface="Lato"/>
              </a:rPr>
              <a:t>Add</a:t>
            </a:r>
          </a:p>
          <a:p>
            <a:pPr marL="215911" lvl="1">
              <a:lnSpc>
                <a:spcPts val="2800"/>
              </a:lnSpc>
            </a:pPr>
            <a:endParaRPr lang="en-US" sz="2000" dirty="0">
              <a:solidFill>
                <a:srgbClr val="424242"/>
              </a:solidFill>
              <a:latin typeface="Lato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endParaRPr lang="en-US" sz="2000" dirty="0">
              <a:solidFill>
                <a:srgbClr val="424242"/>
              </a:solidFill>
              <a:latin typeface="La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BFFA12-E006-15C1-DDC5-94135549F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68" y="813157"/>
            <a:ext cx="2410933" cy="564643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21BDA9D8-6B2F-6201-6F24-21CE8F6C5EB8}"/>
              </a:ext>
            </a:extLst>
          </p:cNvPr>
          <p:cNvSpPr txBox="1"/>
          <p:nvPr/>
        </p:nvSpPr>
        <p:spPr>
          <a:xfrm>
            <a:off x="7312802" y="1424613"/>
            <a:ext cx="1435865" cy="5451303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EE96DC-B611-D556-88CD-99BD0A2C9121}"/>
              </a:ext>
            </a:extLst>
          </p:cNvPr>
          <p:cNvSpPr txBox="1"/>
          <p:nvPr/>
        </p:nvSpPr>
        <p:spPr>
          <a:xfrm>
            <a:off x="6305457" y="1632061"/>
            <a:ext cx="5063244" cy="2677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money, delivered your way!</a:t>
            </a:r>
          </a:p>
          <a:p>
            <a:endParaRPr lang="en-US" sz="10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school has partnered with BankMobile to deposit your money or refund quickly and securely. 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333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will have two electronic options to deposit your money. To avoid delays in accessing your money, you must select a refund option. The BankMobile Vibe Checking Account is one of you refund options but you are not required to open this account to receive your refund.</a:t>
            </a:r>
          </a:p>
          <a:p>
            <a:endParaRPr lang="en-US" sz="1333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600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refundselection.com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</a:t>
            </a:r>
            <a:r>
              <a:rPr lang="en-US" sz="18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7CA04B-ACB0-086F-DAC5-33BAE9FE6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904" y="4557132"/>
            <a:ext cx="1923673" cy="1315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4FC7F-BB0B-E7F1-1198-D3EECA66F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0" y="4532685"/>
            <a:ext cx="1916522" cy="12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6397A2-AEC3-E3D1-F49B-7E224F3B3AEF}"/>
              </a:ext>
            </a:extLst>
          </p:cNvPr>
          <p:cNvSpPr/>
          <p:nvPr/>
        </p:nvSpPr>
        <p:spPr>
          <a:xfrm>
            <a:off x="5877513" y="4743318"/>
            <a:ext cx="5275449" cy="951003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HELP CENTERS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45437" y="1259147"/>
            <a:ext cx="5543887" cy="3022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TUTORIALS WITH STEP-BY-STEP ILLUSTRATIONS &amp; HOW TOS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Make a Payment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Set Up Parent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Add Authorizations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Set Refund Preferences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... and More!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18C840-C944-E871-A205-020FFB1D9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37" y="1259148"/>
            <a:ext cx="1225550" cy="120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4E662-67FE-2C30-C1DE-B08D7A4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87" y="1441676"/>
            <a:ext cx="2247900" cy="36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BD839-7CAC-F3C3-4D1E-A45732086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87" y="1936048"/>
            <a:ext cx="1200150" cy="501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16762-D8D1-7A62-069A-C5B224F28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950" y="1936048"/>
            <a:ext cx="2072480" cy="309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896994-9260-0816-8C25-7731EC3A0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97" y="3733800"/>
            <a:ext cx="2711467" cy="13046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02C25-772B-5483-9998-BC88773B5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597" y="2585370"/>
            <a:ext cx="2711467" cy="911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0146C2-C89E-8019-2D69-D857D84DC0E8}"/>
              </a:ext>
            </a:extLst>
          </p:cNvPr>
          <p:cNvSpPr txBox="1"/>
          <p:nvPr/>
        </p:nvSpPr>
        <p:spPr>
          <a:xfrm>
            <a:off x="5986756" y="4891317"/>
            <a:ext cx="505696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 </a:t>
            </a:r>
            <a:r>
              <a:rPr lang="en-US" sz="1867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treasurernet.uark.edu</a:t>
            </a:r>
            <a:r>
              <a:rPr lang="en-US" sz="1867" b="1" u="sng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1867" b="1" u="sng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student_family</a:t>
            </a:r>
            <a:r>
              <a:rPr lang="en-US" sz="1867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more information</a:t>
            </a:r>
            <a:endParaRPr lang="en-US" sz="18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94F9B9-BB66-12BD-E5BB-81DB06769F49}"/>
              </a:ext>
            </a:extLst>
          </p:cNvPr>
          <p:cNvSpPr/>
          <p:nvPr/>
        </p:nvSpPr>
        <p:spPr>
          <a:xfrm>
            <a:off x="463337" y="3724507"/>
            <a:ext cx="2711467" cy="247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Workday Student Knowledge Centers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829527-FD48-06A8-392D-4452CC2B5511}"/>
              </a:ext>
            </a:extLst>
          </p:cNvPr>
          <p:cNvSpPr txBox="1"/>
          <p:nvPr/>
        </p:nvSpPr>
        <p:spPr>
          <a:xfrm>
            <a:off x="463337" y="3724507"/>
            <a:ext cx="290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Workday Student Knowledge Centers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862476" y="1552331"/>
            <a:ext cx="2255908" cy="1815192"/>
            <a:chOff x="0" y="0"/>
            <a:chExt cx="1024326" cy="8242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63910" y="6192309"/>
            <a:ext cx="782708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DROPPING &amp; WITHDRAWING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291912"/>
            <a:ext cx="5575868" cy="461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The Registrar’s Office determines drop and withdrawal deadlines. Before dropping classes or withdrawing, refer to this calendar to be sure you understand the financial implications it could cause.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endParaRPr lang="en-US" sz="12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33" b="1" dirty="0">
                <a:solidFill>
                  <a:srgbClr val="9D2235"/>
                </a:solidFill>
                <a:latin typeface="Lato Bold Bold"/>
              </a:rPr>
              <a:t>When in doubt, contact us!</a:t>
            </a:r>
          </a:p>
          <a:p>
            <a:pPr>
              <a:lnSpc>
                <a:spcPts val="3267"/>
              </a:lnSpc>
              <a:spcBef>
                <a:spcPct val="0"/>
              </a:spcBef>
            </a:pPr>
            <a:endParaRPr lang="en-US" sz="1200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3267"/>
              </a:lnSpc>
              <a:spcBef>
                <a:spcPct val="0"/>
              </a:spcBef>
            </a:pPr>
            <a:r>
              <a:rPr lang="en-US" sz="2300" dirty="0">
                <a:solidFill>
                  <a:srgbClr val="424242"/>
                </a:solidFill>
                <a:latin typeface="Lato"/>
              </a:rPr>
              <a:t>The academic semester calendar can be found on the Registrar’s website. The Fall 2025 calendar is available now.</a:t>
            </a:r>
            <a:endParaRPr lang="en-US" sz="2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88928" y="1946780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THERE IS A $45.00 WITHDRAWAL FEE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62476" y="3470939"/>
            <a:ext cx="2255908" cy="1815192"/>
            <a:chOff x="0" y="0"/>
            <a:chExt cx="1024326" cy="8242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54200" y="1552331"/>
            <a:ext cx="2255908" cy="1815192"/>
            <a:chOff x="0" y="0"/>
            <a:chExt cx="1024326" cy="824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4200" y="3470939"/>
            <a:ext cx="2255908" cy="1815192"/>
            <a:chOff x="0" y="0"/>
            <a:chExt cx="1024326" cy="8242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4326" cy="824213"/>
            </a:xfrm>
            <a:custGeom>
              <a:avLst/>
              <a:gdLst/>
              <a:ahLst/>
              <a:cxnLst/>
              <a:rect l="l" t="t" r="r" b="b"/>
              <a:pathLst>
                <a:path w="1024326" h="824213">
                  <a:moveTo>
                    <a:pt x="0" y="0"/>
                  </a:moveTo>
                  <a:lnTo>
                    <a:pt x="1024326" y="0"/>
                  </a:lnTo>
                  <a:lnTo>
                    <a:pt x="1024326" y="824213"/>
                  </a:lnTo>
                  <a:lnTo>
                    <a:pt x="0" y="824213"/>
                  </a:lnTo>
                  <a:close/>
                </a:path>
              </a:pathLst>
            </a:custGeom>
            <a:solidFill>
              <a:srgbClr val="9D223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480652" y="2029575"/>
            <a:ext cx="1796531" cy="85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DROPPING &amp; WITHDRAWING ARE DIFFERENT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88928" y="3799626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KNOW THE FINANCIAL RELATED DEADLINES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80652" y="3824615"/>
            <a:ext cx="1796531" cy="1151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6" dirty="0">
                <a:solidFill>
                  <a:srgbClr val="FFFFFF"/>
                </a:solidFill>
                <a:latin typeface="Lato Bold"/>
              </a:rPr>
              <a:t>WITHDRAWING CAN AFFECT FINANCIAL AID ELIGIBILITY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D0241FF-DB82-0CFC-4F9B-C77E73B0FDAA}"/>
              </a:ext>
            </a:extLst>
          </p:cNvPr>
          <p:cNvSpPr/>
          <p:nvPr/>
        </p:nvSpPr>
        <p:spPr>
          <a:xfrm>
            <a:off x="5111301" y="5549758"/>
            <a:ext cx="6467432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ounded Rectangle 5"/>
          <p:cNvSpPr/>
          <p:nvPr/>
        </p:nvSpPr>
        <p:spPr>
          <a:xfrm>
            <a:off x="442596" y="279580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sz="14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 sure to check your account frequently for additional charges throughout the term.</a:t>
            </a:r>
          </a:p>
          <a:p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Fall 2025: 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Mid to Late July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Spring 2026: </a:t>
            </a:r>
            <a:endParaRPr lang="en-US" sz="12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to Mid December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457536" y="122793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types of payments do you take?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227936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Why do I have a hold?</a:t>
            </a:r>
          </a:p>
          <a:p>
            <a:pPr algn="ctr"/>
            <a:endParaRPr lang="en-US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233002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is the payment deadline?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23300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I get a late fee?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233002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I know how much I owe?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79580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August 22</a:t>
            </a:r>
            <a:r>
              <a:rPr lang="en-US" sz="1400" b="1" baseline="30000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nd</a:t>
            </a:r>
            <a:r>
              <a:rPr lang="en-US" sz="14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, 2025</a:t>
            </a:r>
            <a:endParaRPr lang="en-US" sz="1400" i="1" dirty="0">
              <a:solidFill>
                <a:schemeClr val="tx1"/>
              </a:solidFill>
              <a:latin typeface="Lato"/>
              <a:ea typeface="Lato"/>
              <a:cs typeface="Lato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and Fees are typically due on the </a:t>
            </a:r>
            <a:r>
              <a:rPr lang="en-US" sz="14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4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 day. You can review your due dates on Workday Student:</a:t>
            </a:r>
          </a:p>
          <a:p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~Home Page/Timely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Suggestions or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~View Account Activity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~Due Now Details</a:t>
            </a:r>
          </a:p>
          <a:p>
            <a:endParaRPr lang="en-US" sz="800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05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65516" y="2833126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YES! Pay your balance on time!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Late fees are applied twice per semester. You can avoid late fees by paying in full or enrolling into a payment plan and making payments as scheduled. </a:t>
            </a:r>
          </a:p>
          <a:p>
            <a:pPr lvl="0" algn="ctr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Auto-pay is also an option.</a:t>
            </a:r>
            <a:endParaRPr lang="en-US" sz="14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805940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Various Reasons</a:t>
            </a:r>
          </a:p>
          <a:p>
            <a:pPr lvl="0"/>
            <a:r>
              <a:rPr lang="en-US" sz="13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find what type of hold/s you have on Workday Student: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~Profile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~Action Items and Holds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~Active Holds</a:t>
            </a:r>
          </a:p>
          <a:p>
            <a:pPr lvl="0"/>
            <a:r>
              <a:rPr lang="en-US" sz="10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*Some holds require you to complete a task. You can find tasks under “My Tasks”.</a:t>
            </a:r>
          </a:p>
          <a:p>
            <a:pPr lvl="0"/>
            <a:r>
              <a:rPr lang="en-US" sz="105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*Some holds will prevent future registration and your ability to get a transcript. 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65261" y="2805940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Payments</a:t>
            </a:r>
          </a:p>
          <a:p>
            <a:pPr lvl="0"/>
            <a:r>
              <a:rPr lang="en-US" sz="105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Preferred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105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Electronic check </a:t>
            </a:r>
            <a:r>
              <a:rPr lang="en-US" sz="9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(Free)</a:t>
            </a: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Credit card </a:t>
            </a:r>
            <a:r>
              <a:rPr lang="en-US" sz="9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(1.8% Fee)</a:t>
            </a:r>
          </a:p>
          <a:p>
            <a:pPr lvl="0"/>
            <a:r>
              <a:rPr lang="en-US" sz="105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Also:</a:t>
            </a:r>
          </a:p>
          <a:p>
            <a:pPr lvl="0"/>
            <a:r>
              <a:rPr lang="en-US" sz="13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check mailed to Lockbox</a:t>
            </a:r>
          </a:p>
          <a:p>
            <a:pPr lvl="0"/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Payments are accepted in our office!</a:t>
            </a:r>
          </a:p>
          <a:p>
            <a:pPr lvl="0"/>
            <a:endParaRPr lang="en-US" sz="1100" b="1" u="sng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 payments are not accepted!</a:t>
            </a:r>
          </a:p>
          <a:p>
            <a:pPr lvl="0"/>
            <a:endParaRPr lang="en-US" sz="900" b="1" u="sng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1F4E3751-D768-4765-84D2-F7079411E35C}"/>
              </a:ext>
            </a:extLst>
          </p:cNvPr>
          <p:cNvSpPr/>
          <p:nvPr/>
        </p:nvSpPr>
        <p:spPr>
          <a:xfrm>
            <a:off x="8093440" y="2008753"/>
            <a:ext cx="261663" cy="299431"/>
          </a:xfrm>
          <a:prstGeom prst="noSmoking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22D-04D3-4EF3-8762-9A90A8EB87C3}"/>
              </a:ext>
            </a:extLst>
          </p:cNvPr>
          <p:cNvSpPr txBox="1"/>
          <p:nvPr/>
        </p:nvSpPr>
        <p:spPr>
          <a:xfrm>
            <a:off x="5276556" y="5757902"/>
            <a:ext cx="646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*Beginning Spring 2021, payments will not be accepted in-office. </a:t>
            </a: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F2B7615-0206-20B8-C2FA-D348F48FB020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D994028-A0B1-E23D-ADAF-C7B891B42E30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28DFB03D-75E0-6469-04D0-D68D69F0A62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id="{F65E4E5E-81B2-BEDA-A19B-5508BFC2D6DD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4509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597" y="2829262"/>
            <a:ext cx="2097014" cy="2557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University of Arkansas</a:t>
            </a: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Department 1238</a:t>
            </a:r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Oklahoma City, OK.</a:t>
            </a:r>
          </a:p>
          <a:p>
            <a:r>
              <a:rPr lang="en-US" sz="1400" i="1" dirty="0">
                <a:solidFill>
                  <a:schemeClr val="tx1"/>
                </a:solidFill>
                <a:latin typeface="Lato"/>
                <a:ea typeface="Lato"/>
                <a:cs typeface="Lato"/>
              </a:rPr>
              <a:t>73196</a:t>
            </a:r>
            <a:endParaRPr lang="en-US" sz="14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include student’s name and student’s ID# on the</a:t>
            </a:r>
          </a:p>
          <a:p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memo line!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457536" y="1317578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are payment plan installments due?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317579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enroll into a payment plan?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32264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 529 college savings payment?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322644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an outside scholarship?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32264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do I mail a personal check?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885448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Arkansas</a:t>
            </a:r>
          </a:p>
          <a:p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Department 1238</a:t>
            </a:r>
          </a:p>
          <a:p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Oklahoma City, OK.</a:t>
            </a:r>
            <a:endParaRPr lang="en-US" sz="14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73196</a:t>
            </a:r>
            <a:endParaRPr lang="en-US" sz="14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have them include the student’s name and ID# on the check, stub or other documentation.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57791" y="2862422"/>
            <a:ext cx="2097014" cy="25572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Arkansas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Treasurer’s Office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640 N Garland Ave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Suite #108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Fayetteville, AR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72701</a:t>
            </a:r>
          </a:p>
          <a:p>
            <a:pPr lvl="0"/>
            <a:endParaRPr lang="en-US" sz="12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have them include the student’s name and ID# along with a scholarship letter.</a:t>
            </a:r>
            <a:endParaRPr lang="en-US" sz="1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895583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Workday Student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~Financials Hub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Payment Plan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Follow all directions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~ Auto-pay is optional</a:t>
            </a:r>
          </a:p>
          <a:p>
            <a:pPr lvl="0"/>
            <a:endParaRPr lang="en-US" sz="1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 are optional. You must enroll </a:t>
            </a:r>
            <a:r>
              <a:rPr lang="en-US" sz="1200" i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every semester</a:t>
            </a:r>
            <a:r>
              <a:rPr lang="en-US" sz="1200" b="1" i="1" u="sng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there is a flat fee of $40.00 per semester.</a:t>
            </a:r>
          </a:p>
          <a:p>
            <a:pPr lvl="0"/>
            <a:endParaRPr lang="en-US" sz="105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57536" y="2899182"/>
            <a:ext cx="2105772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4 Month Plan</a:t>
            </a:r>
          </a:p>
          <a:p>
            <a:pPr lvl="0"/>
            <a:r>
              <a:rPr lang="en-US" sz="11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Balance divided into 4 equal installments</a:t>
            </a:r>
          </a:p>
          <a:p>
            <a:r>
              <a:rPr lang="en-US" sz="105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(due Aug, Sept, Oct and Nov)</a:t>
            </a:r>
          </a:p>
          <a:p>
            <a:r>
              <a:rPr lang="en-US" sz="950" b="1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Please see Treasurer's Office Website for exact date for final enrollment in this plan.</a:t>
            </a:r>
          </a:p>
          <a:p>
            <a:pPr lvl="0"/>
            <a:endParaRPr lang="en-US" sz="8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b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3 Month Plan</a:t>
            </a:r>
          </a:p>
          <a:p>
            <a:pPr lvl="0"/>
            <a:r>
              <a:rPr lang="en-US" sz="110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Balance divided into 3 equal installments</a:t>
            </a:r>
          </a:p>
          <a:p>
            <a:r>
              <a:rPr lang="en-US" sz="1050" i="1" dirty="0">
                <a:solidFill>
                  <a:prstClr val="black"/>
                </a:solidFill>
                <a:latin typeface="Lato"/>
                <a:ea typeface="Lato"/>
                <a:cs typeface="Lato"/>
              </a:rPr>
              <a:t>(due Sept, Oct and Nov)</a:t>
            </a:r>
          </a:p>
          <a:p>
            <a:r>
              <a:rPr lang="en-US" sz="950" b="1" i="1" dirty="0">
                <a:solidFill>
                  <a:prstClr val="black"/>
                </a:solidFill>
                <a:ea typeface="+mn-lt"/>
                <a:cs typeface="+mn-lt"/>
              </a:rPr>
              <a:t>Please see Treasurer's Office Website for exact date for final enrollment in this plan.</a:t>
            </a:r>
            <a:endParaRPr lang="en-US" sz="950" dirty="0">
              <a:solidFill>
                <a:prstClr val="black"/>
              </a:solidFill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3DB0349B-999F-5031-F144-0F803889ED20}"/>
              </a:ext>
            </a:extLst>
          </p:cNvPr>
          <p:cNvSpPr/>
          <p:nvPr/>
        </p:nvSpPr>
        <p:spPr>
          <a:xfrm>
            <a:off x="0" y="0"/>
            <a:ext cx="12191997" cy="754841"/>
          </a:xfrm>
          <a:custGeom>
            <a:avLst/>
            <a:gdLst/>
            <a:ahLst/>
            <a:cxnLst/>
            <a:rect l="l" t="t" r="r" b="b"/>
            <a:pathLst>
              <a:path w="4816592" h="298209">
                <a:moveTo>
                  <a:pt x="0" y="0"/>
                </a:moveTo>
                <a:lnTo>
                  <a:pt x="4816592" y="0"/>
                </a:lnTo>
                <a:lnTo>
                  <a:pt x="4816592" y="298209"/>
                </a:lnTo>
                <a:lnTo>
                  <a:pt x="0" y="298209"/>
                </a:lnTo>
                <a:close/>
              </a:path>
            </a:pathLst>
          </a:custGeom>
          <a:solidFill>
            <a:srgbClr val="2B5269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7D4D9-BFB0-C0B6-5B77-B3A4F7E8CC15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3403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42597" y="2704178"/>
            <a:ext cx="2097014" cy="25471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Grants and Loans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typically disburse approx. 10 days before classes start. </a:t>
            </a:r>
          </a:p>
          <a:p>
            <a:pPr lvl="0"/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Treasurer’s Office disburses aid according to instructions from the Financial Aid Office.</a:t>
            </a:r>
            <a:endParaRPr lang="en-US" sz="1050" b="1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457536" y="1192494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I get a refund?</a:t>
            </a:r>
          </a:p>
        </p:txBody>
      </p:sp>
      <p:sp>
        <p:nvSpPr>
          <p:cNvPr id="11" name="Oval Callout 6">
            <a:extLst>
              <a:ext uri="{FF2B5EF4-FFF2-40B4-BE49-F238E27FC236}">
                <a16:creationId xmlns:a16="http://schemas.microsoft.com/office/drawing/2014/main" id="{08121692-C6AF-4B4F-8786-C748FF8EE489}"/>
              </a:ext>
            </a:extLst>
          </p:cNvPr>
          <p:cNvSpPr/>
          <p:nvPr/>
        </p:nvSpPr>
        <p:spPr>
          <a:xfrm>
            <a:off x="7203801" y="1192495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get the NRTA applied to my account?</a:t>
            </a:r>
          </a:p>
        </p:txBody>
      </p:sp>
      <p:sp>
        <p:nvSpPr>
          <p:cNvPr id="12" name="Oval Callout 6">
            <a:extLst>
              <a:ext uri="{FF2B5EF4-FFF2-40B4-BE49-F238E27FC236}">
                <a16:creationId xmlns:a16="http://schemas.microsoft.com/office/drawing/2014/main" id="{308FF462-0F9A-49D6-9F71-79D110DB601B}"/>
              </a:ext>
            </a:extLst>
          </p:cNvPr>
          <p:cNvSpPr/>
          <p:nvPr/>
        </p:nvSpPr>
        <p:spPr>
          <a:xfrm>
            <a:off x="2696331" y="119756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my scholarships disburse?</a:t>
            </a:r>
          </a:p>
        </p:txBody>
      </p:sp>
      <p:sp>
        <p:nvSpPr>
          <p:cNvPr id="13" name="Oval Callout 6">
            <a:extLst>
              <a:ext uri="{FF2B5EF4-FFF2-40B4-BE49-F238E27FC236}">
                <a16:creationId xmlns:a16="http://schemas.microsoft.com/office/drawing/2014/main" id="{8BBABB2F-E0F2-405D-ACBE-A26C902FF28A}"/>
              </a:ext>
            </a:extLst>
          </p:cNvPr>
          <p:cNvSpPr/>
          <p:nvPr/>
        </p:nvSpPr>
        <p:spPr>
          <a:xfrm>
            <a:off x="4950066" y="1197560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my outside scholarships?</a:t>
            </a:r>
          </a:p>
        </p:txBody>
      </p:sp>
      <p:sp>
        <p:nvSpPr>
          <p:cNvPr id="14" name="Oval Callout 6">
            <a:extLst>
              <a:ext uri="{FF2B5EF4-FFF2-40B4-BE49-F238E27FC236}">
                <a16:creationId xmlns:a16="http://schemas.microsoft.com/office/drawing/2014/main" id="{61819101-71DE-4D60-BE09-51B690140B07}"/>
              </a:ext>
            </a:extLst>
          </p:cNvPr>
          <p:cNvSpPr/>
          <p:nvPr/>
        </p:nvSpPr>
        <p:spPr>
          <a:xfrm>
            <a:off x="442596" y="1197561"/>
            <a:ext cx="2097014" cy="1151965"/>
          </a:xfrm>
          <a:prstGeom prst="wedgeEllipseCallout">
            <a:avLst/>
          </a:prstGeom>
          <a:solidFill>
            <a:srgbClr val="9A21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will my federal aid disburse?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BCDE844-40D1-43EA-8820-1895344812EE}"/>
              </a:ext>
            </a:extLst>
          </p:cNvPr>
          <p:cNvSpPr/>
          <p:nvPr/>
        </p:nvSpPr>
        <p:spPr>
          <a:xfrm>
            <a:off x="2704056" y="2760364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Scholarships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typically disburse approx. 10 days before classes start including AR Challenge.</a:t>
            </a:r>
            <a:endParaRPr lang="en-US" sz="9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waivers, 3</a:t>
            </a:r>
            <a:r>
              <a:rPr lang="en-US" sz="1050" b="1" baseline="30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deferments and some state scholarships will not post until after census date which is the 11</a:t>
            </a:r>
            <a:r>
              <a:rPr lang="en-US" sz="1050" b="1" baseline="300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class day.</a:t>
            </a:r>
            <a:endParaRPr lang="en-US" sz="9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5BB067AB-705F-4795-95CF-28A482ACD211}"/>
              </a:ext>
            </a:extLst>
          </p:cNvPr>
          <p:cNvSpPr/>
          <p:nvPr/>
        </p:nvSpPr>
        <p:spPr>
          <a:xfrm>
            <a:off x="4950066" y="2760364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Scholarships from organizations -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can take longer to process. Please allow two weeks for processing beginning from the date the funds are received.</a:t>
            </a:r>
          </a:p>
          <a:p>
            <a:pPr lvl="0"/>
            <a:r>
              <a:rPr lang="en-US" sz="105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(Examples: high schools, churches, clubs, etc.)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4AEF851-CB29-40EB-A61E-213DCF33E4C1}"/>
              </a:ext>
            </a:extLst>
          </p:cNvPr>
          <p:cNvSpPr/>
          <p:nvPr/>
        </p:nvSpPr>
        <p:spPr>
          <a:xfrm>
            <a:off x="7203801" y="2770499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Arkansan Non-Resident Tuition Award</a:t>
            </a:r>
          </a:p>
          <a:p>
            <a:pPr lvl="0"/>
            <a:endParaRPr lang="en-US" sz="1400" b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en-US" sz="12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NRTA is awarded through the scholarship office and is system calculated. </a:t>
            </a:r>
            <a:endParaRPr lang="en-US" sz="1200" b="1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BDAE4A9-0106-4411-9851-5B5F3893070F}"/>
              </a:ext>
            </a:extLst>
          </p:cNvPr>
          <p:cNvSpPr/>
          <p:nvPr/>
        </p:nvSpPr>
        <p:spPr>
          <a:xfrm>
            <a:off x="9457536" y="2760365"/>
            <a:ext cx="2097014" cy="24909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Perhaps!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your account is overpaid by financial aid, scholarships, other types of payments or adjustments, you may get a refund. Be prepared &amp; set up your refund preference in advance!</a:t>
            </a:r>
            <a:endParaRPr lang="en-US" sz="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hlinkClick r:id="rId3"/>
            <a:extLst>
              <a:ext uri="{FF2B5EF4-FFF2-40B4-BE49-F238E27FC236}">
                <a16:creationId xmlns:a16="http://schemas.microsoft.com/office/drawing/2014/main" id="{C8B53A59-BDC5-44C3-B8BF-5CB72EFFD9E1}"/>
              </a:ext>
            </a:extLst>
          </p:cNvPr>
          <p:cNvSpPr txBox="1"/>
          <p:nvPr/>
        </p:nvSpPr>
        <p:spPr>
          <a:xfrm>
            <a:off x="8984310" y="5699096"/>
            <a:ext cx="267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Bank Mobile Refunds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refundselection.com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7C2AD875-026C-BF56-7841-429FAC288D31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2AF06FB-4FD2-5D6F-C45D-C8450DEA3EA1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7AB36B6-4BF9-C930-1DB1-906981D6142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2B50E6-1DCA-0471-E734-78CF99D9A7FC}"/>
              </a:ext>
            </a:extLst>
          </p:cNvPr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FREQUENTLY ASKED QUESTIONS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300F65F-B28A-85B5-D8F8-3C0A74B09F87}"/>
              </a:ext>
            </a:extLst>
          </p:cNvPr>
          <p:cNvSpPr/>
          <p:nvPr/>
        </p:nvSpPr>
        <p:spPr>
          <a:xfrm>
            <a:off x="1548780" y="5583049"/>
            <a:ext cx="3812116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C4706E-5D7E-83AB-A955-1DE5B4FCAF6A}"/>
              </a:ext>
            </a:extLst>
          </p:cNvPr>
          <p:cNvSpPr txBox="1"/>
          <p:nvPr/>
        </p:nvSpPr>
        <p:spPr>
          <a:xfrm>
            <a:off x="1608009" y="5669549"/>
            <a:ext cx="371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of Financial Aid  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finaid@uark.edu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| 479-575-3806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3DA9E8C-6BCF-A687-27D0-834ECE197040}"/>
              </a:ext>
            </a:extLst>
          </p:cNvPr>
          <p:cNvSpPr/>
          <p:nvPr/>
        </p:nvSpPr>
        <p:spPr>
          <a:xfrm>
            <a:off x="6831105" y="5583049"/>
            <a:ext cx="4141695" cy="754842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9EB233-A084-FC68-F626-5268C0DBFA69}"/>
              </a:ext>
            </a:extLst>
          </p:cNvPr>
          <p:cNvSpPr txBox="1"/>
          <p:nvPr/>
        </p:nvSpPr>
        <p:spPr>
          <a:xfrm>
            <a:off x="6831105" y="5687479"/>
            <a:ext cx="414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of Academic Scholarships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scholars@uark.edu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| 479-575-3806</a:t>
            </a:r>
          </a:p>
        </p:txBody>
      </p:sp>
    </p:spTree>
    <p:extLst>
      <p:ext uri="{BB962C8B-B14F-4D97-AF65-F5344CB8AC3E}">
        <p14:creationId xmlns:p14="http://schemas.microsoft.com/office/powerpoint/2010/main" val="15521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1658" y="1176210"/>
            <a:ext cx="5313955" cy="4670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REQUIRED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Financial Aid Agreement </a:t>
            </a:r>
          </a:p>
          <a:p>
            <a:pPr>
              <a:lnSpc>
                <a:spcPts val="1867"/>
              </a:lnSpc>
            </a:pPr>
            <a:r>
              <a:rPr lang="en-US" sz="1333" dirty="0">
                <a:solidFill>
                  <a:srgbClr val="424242"/>
                </a:solidFill>
                <a:latin typeface="Lato Bold"/>
              </a:rPr>
              <a:t> </a:t>
            </a:r>
            <a:r>
              <a:rPr lang="en-US" sz="1333" dirty="0">
                <a:solidFill>
                  <a:srgbClr val="424242"/>
                </a:solidFill>
                <a:latin typeface="Lato"/>
              </a:rPr>
              <a:t>      (Workday Student – My Tasks - Onboarding)</a:t>
            </a:r>
          </a:p>
          <a:p>
            <a:pPr>
              <a:lnSpc>
                <a:spcPts val="261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733"/>
              </a:lnSpc>
            </a:pPr>
            <a:r>
              <a:rPr lang="en-US" sz="2666" b="1" dirty="0">
                <a:solidFill>
                  <a:srgbClr val="9D2235"/>
                </a:solidFill>
                <a:latin typeface="Lato Bold Bold"/>
              </a:rPr>
              <a:t>HIGHLY RECOMMENDED</a:t>
            </a:r>
          </a:p>
          <a:p>
            <a:pPr>
              <a:lnSpc>
                <a:spcPts val="933"/>
              </a:lnSpc>
            </a:pPr>
            <a:endParaRPr lang="en-US" sz="2666" dirty="0">
              <a:solidFill>
                <a:srgbClr val="9D2235"/>
              </a:solidFill>
              <a:latin typeface="Lato Bold Bold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9D2235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Select Refunding Preference</a:t>
            </a:r>
          </a:p>
          <a:p>
            <a:pPr>
              <a:lnSpc>
                <a:spcPts val="1867"/>
              </a:lnSpc>
            </a:pPr>
            <a:r>
              <a:rPr lang="en-US" sz="1333" dirty="0">
                <a:solidFill>
                  <a:srgbClr val="424242"/>
                </a:solidFill>
                <a:latin typeface="Lato"/>
              </a:rPr>
              <a:t>       </a:t>
            </a: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Profile – Actions – Personal Data – Maintain </a:t>
            </a:r>
          </a:p>
          <a:p>
            <a:pPr>
              <a:lnSpc>
                <a:spcPts val="1867"/>
              </a:lnSpc>
            </a:pPr>
            <a:r>
              <a:rPr lang="en-US" sz="1200" dirty="0">
                <a:solidFill>
                  <a:srgbClr val="424242"/>
                </a:solidFill>
                <a:latin typeface="Lato"/>
              </a:rPr>
              <a:t>       Payment   Elections – Student Refunds - Add)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Parent/Family Workday Student Authorizations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      (Workday Student – Profile – Contacts – Friends and Family – Add –Done 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       – Actions – Manage My Permissions for My Third Party)</a:t>
            </a:r>
          </a:p>
          <a:p>
            <a:pPr>
              <a:lnSpc>
                <a:spcPts val="933"/>
              </a:lnSpc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799"/>
              </a:lnSpc>
            </a:pPr>
            <a:r>
              <a:rPr lang="en-US" sz="1999" dirty="0">
                <a:solidFill>
                  <a:srgbClr val="424242"/>
                </a:solidFill>
                <a:latin typeface="Lato Bold"/>
              </a:rPr>
              <a:t>     </a:t>
            </a:r>
            <a:r>
              <a:rPr lang="en-US" dirty="0">
                <a:solidFill>
                  <a:srgbClr val="424242"/>
                </a:solidFill>
                <a:latin typeface="Lato Bold"/>
              </a:rPr>
              <a:t>FERPA 3rd Party Release</a:t>
            </a:r>
          </a:p>
          <a:p>
            <a:r>
              <a:rPr lang="en-US" sz="1333" dirty="0">
                <a:solidFill>
                  <a:srgbClr val="424242"/>
                </a:solidFill>
                <a:latin typeface="Lato"/>
              </a:rPr>
              <a:t>       </a:t>
            </a: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Profile – Contacts – Friends and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      Family – Add – Is Third Party User)</a:t>
            </a:r>
            <a:r>
              <a:rPr lang="en-US" sz="1200" dirty="0">
                <a:solidFill>
                  <a:srgbClr val="424242"/>
                </a:solidFill>
                <a:latin typeface="Lato Bold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1842753"/>
            <a:ext cx="212675" cy="22010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CHECKLIST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3" y="3339458"/>
            <a:ext cx="212675" cy="2201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2" y="4281538"/>
            <a:ext cx="212675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9462" y="5101245"/>
            <a:ext cx="212675" cy="2201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96001" y="3369078"/>
            <a:ext cx="212675" cy="2201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05119" y="4225174"/>
            <a:ext cx="212675" cy="2201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01848" y="4961941"/>
            <a:ext cx="212675" cy="2201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77300" y="3267477"/>
            <a:ext cx="4969371" cy="245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E-Commerce Payment Authorizations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Profile – Contacts – Friends and</a:t>
            </a:r>
          </a:p>
          <a:p>
            <a:r>
              <a:rPr lang="en-US" sz="1200" dirty="0">
                <a:solidFill>
                  <a:srgbClr val="424242"/>
                </a:solidFill>
                <a:latin typeface="Lato"/>
              </a:rPr>
              <a:t> Family – Add –Done – Actions – Manage My Permissions for My Third Party – Make a Payment)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Student Permissions for Title IV Aid</a:t>
            </a: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My Tasks - Onboarding)</a:t>
            </a:r>
            <a:endParaRPr lang="en-US" sz="12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933"/>
              </a:lnSpc>
              <a:spcBef>
                <a:spcPct val="0"/>
              </a:spcBef>
            </a:pPr>
            <a:endParaRPr lang="en-US" sz="1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dirty="0">
                <a:solidFill>
                  <a:srgbClr val="424242"/>
                </a:solidFill>
                <a:latin typeface="Lato Bold"/>
              </a:rPr>
              <a:t>IRS 1098-T E-Consent Form</a:t>
            </a:r>
            <a:endParaRPr lang="en-US" dirty="0">
              <a:solidFill>
                <a:srgbClr val="424242"/>
              </a:solidFill>
              <a:latin typeface="Lato Bold"/>
              <a:ea typeface="Lato Bold"/>
              <a:cs typeface="Lato Bold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r>
              <a:rPr lang="en-US" sz="1200" dirty="0">
                <a:solidFill>
                  <a:srgbClr val="424242"/>
                </a:solidFill>
                <a:latin typeface="Lato"/>
              </a:rPr>
              <a:t>(Workday Student – My Tasks - Onboarding)</a:t>
            </a:r>
            <a:endParaRPr lang="en-US" sz="12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1867"/>
              </a:lnSpc>
              <a:spcBef>
                <a:spcPct val="0"/>
              </a:spcBef>
            </a:pPr>
            <a:endParaRPr lang="en-US" sz="1300" dirty="0">
              <a:solidFill>
                <a:srgbClr val="424242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5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89354" y="2290655"/>
            <a:ext cx="7813293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3"/>
              </a:lnSpc>
            </a:pPr>
            <a:r>
              <a:rPr lang="en-US" sz="8000" b="1" dirty="0">
                <a:solidFill>
                  <a:srgbClr val="FFFFFF"/>
                </a:solidFill>
                <a:latin typeface="Lato Bold Bold"/>
              </a:rPr>
              <a:t>TREASURER’S OFFICE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73144" y="5610864"/>
            <a:ext cx="2333056" cy="5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901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3100" y="1946404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1" y="2805683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3305" y="3512721"/>
            <a:ext cx="427999" cy="4279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5055" y="4309719"/>
            <a:ext cx="425913" cy="647776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674325" y="1129245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064076" y="2075112"/>
            <a:ext cx="337889" cy="337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64076" y="2946578"/>
            <a:ext cx="337889" cy="33788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CONNECT WITH US!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1318" y="1627698"/>
            <a:ext cx="4123307" cy="621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u="sng">
                <a:solidFill>
                  <a:srgbClr val="9D2235"/>
                </a:solidFill>
                <a:latin typeface="Lato Bold"/>
              </a:rPr>
              <a:t>treasurernet.uark.edu</a:t>
            </a:r>
            <a:r>
              <a:rPr lang="en-US" sz="2333">
                <a:solidFill>
                  <a:srgbClr val="9D2235"/>
                </a:solidFill>
                <a:latin typeface="Lato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1318" y="4669628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80434" y="1891490"/>
            <a:ext cx="4959117" cy="184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7"/>
              </a:lnSpc>
            </a:pPr>
            <a:r>
              <a:rPr lang="en-US" sz="1667" dirty="0">
                <a:solidFill>
                  <a:srgbClr val="424242"/>
                </a:solidFill>
                <a:latin typeface="Lato"/>
              </a:rPr>
              <a:t>University of Arkansas-Fayetteville </a:t>
            </a:r>
          </a:p>
          <a:p>
            <a:pPr>
              <a:lnSpc>
                <a:spcPts val="3117"/>
              </a:lnSpc>
            </a:pPr>
            <a:r>
              <a:rPr lang="en-US" sz="1667" dirty="0">
                <a:solidFill>
                  <a:srgbClr val="424242"/>
                </a:solidFill>
                <a:latin typeface="Lato"/>
              </a:rPr>
              <a:t>Treasurer's Office</a:t>
            </a:r>
          </a:p>
          <a:p>
            <a:pPr>
              <a:lnSpc>
                <a:spcPts val="1246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r>
              <a:rPr lang="en-US" sz="1650" dirty="0">
                <a:solidFill>
                  <a:srgbClr val="424242"/>
                </a:solidFill>
                <a:latin typeface="Lato"/>
              </a:rPr>
              <a:t>@UofATreasurer</a:t>
            </a:r>
          </a:p>
          <a:p>
            <a:pPr>
              <a:lnSpc>
                <a:spcPts val="1246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117"/>
              </a:lnSpc>
            </a:pPr>
            <a:endParaRPr lang="en-US" sz="1667" dirty="0">
              <a:solidFill>
                <a:srgbClr val="424242"/>
              </a:solidFill>
              <a:latin typeface="La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1317" y="2274271"/>
            <a:ext cx="2855874" cy="323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424242"/>
                </a:solidFill>
                <a:latin typeface="Lato"/>
              </a:rPr>
              <a:t>&amp; via chat online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318" y="2513582"/>
            <a:ext cx="3827363" cy="210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dirty="0" err="1">
                <a:solidFill>
                  <a:srgbClr val="424242"/>
                </a:solidFill>
                <a:latin typeface="Lato"/>
              </a:rPr>
              <a:t>treainfo@uark.edu</a:t>
            </a:r>
            <a:endParaRPr lang="en-US" sz="2333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333" dirty="0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91825" y="1154923"/>
            <a:ext cx="349438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9D2235"/>
                </a:solidFill>
                <a:latin typeface="Lato Bold Bold"/>
              </a:rPr>
              <a:t>ON SOCIAL MEDIA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6220" y="1161272"/>
            <a:ext cx="5014455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7328" y="2144265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07328" y="2807405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09414" y="3533493"/>
            <a:ext cx="427999" cy="4279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TREASURER'S OFFICE &amp; STUDENT ACCOUNTS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5545" y="1825560"/>
            <a:ext cx="4123307" cy="285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333" u="sng">
                <a:solidFill>
                  <a:srgbClr val="9D2235"/>
                </a:solidFill>
                <a:latin typeface="Lato Bold"/>
              </a:rPr>
              <a:t>treasurernet.uark.edu</a:t>
            </a:r>
          </a:p>
          <a:p>
            <a:pPr>
              <a:lnSpc>
                <a:spcPts val="5834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treainfo@uark.edu</a:t>
            </a:r>
          </a:p>
          <a:p>
            <a:pPr>
              <a:lnSpc>
                <a:spcPts val="5834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479-575-5651</a:t>
            </a:r>
          </a:p>
          <a:p>
            <a:pPr>
              <a:lnSpc>
                <a:spcPts val="5834"/>
              </a:lnSpc>
            </a:pPr>
            <a:r>
              <a:rPr lang="en-US" sz="2333">
                <a:solidFill>
                  <a:srgbClr val="424242"/>
                </a:solidFill>
                <a:latin typeface="Lato"/>
              </a:rPr>
              <a:t>640 N. Garland Ave. Ste. 108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41164" y="4317791"/>
            <a:ext cx="425913" cy="64777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85800" y="1298510"/>
            <a:ext cx="2693194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9D2235"/>
                </a:solidFill>
                <a:latin typeface="Lato Bold Bold"/>
              </a:rPr>
              <a:t>WHAT WE DO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7328" y="1298510"/>
            <a:ext cx="4046406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9D2235"/>
                </a:solidFill>
                <a:latin typeface="Lato Bold Bold"/>
              </a:rPr>
              <a:t>CONNECT WITH US!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5801" y="2029106"/>
            <a:ext cx="3960003" cy="249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Student Invoices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Cashiering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Account Inquiries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Tuition Waivers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Collections</a:t>
            </a:r>
          </a:p>
          <a:p>
            <a:pPr marL="503788" lvl="1" indent="-251894">
              <a:lnSpc>
                <a:spcPts val="3266"/>
              </a:lnSpc>
              <a:buFont typeface="Arial"/>
              <a:buChar char="•"/>
            </a:pPr>
            <a:r>
              <a:rPr lang="en-US" sz="2333">
                <a:solidFill>
                  <a:srgbClr val="424242"/>
                </a:solidFill>
                <a:latin typeface="Lato"/>
              </a:rPr>
              <a:t>3rd Party Billing 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652153" y="1171959"/>
            <a:ext cx="0" cy="4514083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6645545" y="4677700"/>
            <a:ext cx="3960003" cy="32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424242"/>
                </a:solidFill>
                <a:latin typeface="Lato"/>
              </a:rPr>
              <a:t>Monday - Friday 8 a.m. to 5 p.m.</a:t>
            </a:r>
          </a:p>
        </p:txBody>
      </p:sp>
    </p:spTree>
    <p:extLst>
      <p:ext uri="{BB962C8B-B14F-4D97-AF65-F5344CB8AC3E}">
        <p14:creationId xmlns:p14="http://schemas.microsoft.com/office/powerpoint/2010/main" val="36650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596" y="54629"/>
            <a:ext cx="10929462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TODAY’S AGENDA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4238" y="1011876"/>
            <a:ext cx="5922817" cy="45406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Tuition &amp; Fee Costs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Navigating Workday Student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 Authorizations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Refunds</a:t>
            </a:r>
            <a:endParaRPr lang="en-US" sz="2500" b="1" cap="none" dirty="0">
              <a:solidFill>
                <a:schemeClr val="bg2">
                  <a:lumMod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Centers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Withdrawing vs. Dropping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FAQs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Treasurer’s Office Checklist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53276-DDA2-3B19-A11D-5382A54AF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93" y="1003873"/>
            <a:ext cx="3686192" cy="4850253"/>
          </a:xfrm>
          <a:prstGeom prst="rect">
            <a:avLst/>
          </a:prstGeom>
          <a:ln w="57150" cmpd="thinThick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418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636D253-7AD2-C6DE-F4AA-781D625D1EF8}"/>
              </a:ext>
            </a:extLst>
          </p:cNvPr>
          <p:cNvSpPr/>
          <p:nvPr/>
        </p:nvSpPr>
        <p:spPr>
          <a:xfrm>
            <a:off x="638744" y="4585567"/>
            <a:ext cx="4955637" cy="1392471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54629"/>
            <a:ext cx="6235828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HOW MUCH WILL IT COST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1" y="1005517"/>
            <a:ext cx="5221527" cy="296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COSTS VARY EACH SEMESTER BASED ON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Credit Hours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College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Residency Status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Student Career Level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Type of Program 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TUITION AND FEES ARE CHARGED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Per Credit Hour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84673" y="1005517"/>
            <a:ext cx="5221527" cy="496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MANDATORY STUDENT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Network/Data Systems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Library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Health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Student Media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Transit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Student Activity Fee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Facilities Fee </a:t>
            </a:r>
          </a:p>
          <a:p>
            <a:pPr>
              <a:lnSpc>
                <a:spcPts val="2613"/>
              </a:lnSpc>
            </a:pPr>
            <a:endParaRPr lang="en-US" sz="1866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2613"/>
              </a:lnSpc>
            </a:pPr>
            <a:r>
              <a:rPr lang="en-US" sz="1866" b="1" dirty="0">
                <a:solidFill>
                  <a:srgbClr val="9D2235"/>
                </a:solidFill>
                <a:latin typeface="Lato Bold Bold"/>
              </a:rPr>
              <a:t>COLLEGE FEES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Arts &amp; Sciences</a:t>
            </a:r>
            <a:r>
              <a:rPr lang="en-US" sz="1866" dirty="0">
                <a:solidFill>
                  <a:srgbClr val="424242"/>
                </a:solidFill>
                <a:latin typeface="Lato Bold"/>
              </a:rPr>
              <a:t> 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Architecture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Engineering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Agriculture, Food &amp; Life Sciences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 dirty="0">
                <a:solidFill>
                  <a:srgbClr val="424242"/>
                </a:solidFill>
                <a:latin typeface="Lato"/>
              </a:rPr>
              <a:t>Education &amp; Health Professions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57939" y="4323431"/>
            <a:ext cx="2662271" cy="6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Business</a:t>
            </a:r>
          </a:p>
          <a:p>
            <a:pPr marL="403032" lvl="1" indent="-201516">
              <a:lnSpc>
                <a:spcPts val="2613"/>
              </a:lnSpc>
              <a:buFont typeface="Arial"/>
              <a:buChar char="•"/>
            </a:pPr>
            <a:r>
              <a:rPr lang="en-US" sz="1866">
                <a:solidFill>
                  <a:srgbClr val="424242"/>
                </a:solidFill>
                <a:latin typeface="Lato"/>
              </a:rPr>
              <a:t>Nursing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4415" y="4780867"/>
            <a:ext cx="4644295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>
                <a:solidFill>
                  <a:srgbClr val="FFFFFF"/>
                </a:solidFill>
                <a:latin typeface="Lato Bold"/>
              </a:rPr>
              <a:t>Housing and meal plan costs also vary based on student selection. Please visit </a:t>
            </a:r>
            <a:r>
              <a:rPr lang="en-US" sz="1866" u="sng">
                <a:solidFill>
                  <a:srgbClr val="FFFFFF"/>
                </a:solidFill>
                <a:latin typeface="Lato Bold"/>
              </a:rPr>
              <a:t>housing.uark.edu</a:t>
            </a:r>
            <a:r>
              <a:rPr lang="en-US" sz="1866">
                <a:solidFill>
                  <a:srgbClr val="FFFFFF"/>
                </a:solidFill>
                <a:latin typeface="Lato Bold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192309"/>
            <a:ext cx="4120831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OUR WEBSITE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20FCAA-AFBC-31CA-1461-178C0BD51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67" y="879482"/>
            <a:ext cx="8436061" cy="5152906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9EB10C53-4C67-EFFF-3843-45A959B859F8}"/>
              </a:ext>
            </a:extLst>
          </p:cNvPr>
          <p:cNvSpPr/>
          <p:nvPr/>
        </p:nvSpPr>
        <p:spPr>
          <a:xfrm rot="10800000">
            <a:off x="9348922" y="5233828"/>
            <a:ext cx="605374" cy="313399"/>
          </a:xfrm>
          <a:prstGeom prst="rightArrow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63911" y="6192309"/>
            <a:ext cx="5957671" cy="564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spc="153" dirty="0">
                <a:solidFill>
                  <a:srgbClr val="FFFFFF"/>
                </a:solidFill>
                <a:latin typeface="Lato Bold Bold"/>
              </a:rPr>
              <a:t>TUITION CALCULATOR</a:t>
            </a:r>
          </a:p>
        </p:txBody>
      </p:sp>
      <p:sp>
        <p:nvSpPr>
          <p:cNvPr id="6" name="AutoShape 6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pic>
        <p:nvPicPr>
          <p:cNvPr id="12" name="Content Placeholder 6" descr="Close-up of a calculator keypad">
            <a:extLst>
              <a:ext uri="{FF2B5EF4-FFF2-40B4-BE49-F238E27FC236}">
                <a16:creationId xmlns:a16="http://schemas.microsoft.com/office/drawing/2014/main" id="{858BC7F2-9F0A-0A75-0D99-09DA9FFE1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4" y="1373168"/>
            <a:ext cx="4555257" cy="301830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074D31-7C11-FD8A-F982-50BA318C632A}"/>
              </a:ext>
            </a:extLst>
          </p:cNvPr>
          <p:cNvSpPr/>
          <p:nvPr/>
        </p:nvSpPr>
        <p:spPr>
          <a:xfrm>
            <a:off x="787902" y="4621273"/>
            <a:ext cx="4955637" cy="767117"/>
          </a:xfrm>
          <a:prstGeom prst="roundRect">
            <a:avLst/>
          </a:prstGeom>
          <a:solidFill>
            <a:srgbClr val="9D22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347FDDA-C449-33BD-8816-6FB21C206630}"/>
              </a:ext>
            </a:extLst>
          </p:cNvPr>
          <p:cNvSpPr txBox="1"/>
          <p:nvPr/>
        </p:nvSpPr>
        <p:spPr>
          <a:xfrm>
            <a:off x="943573" y="4816573"/>
            <a:ext cx="4644295" cy="30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rgbClr val="FFFFFF"/>
                </a:solidFill>
                <a:latin typeface="Lato Bold"/>
              </a:rPr>
              <a:t>Visit </a:t>
            </a:r>
            <a:r>
              <a:rPr lang="en-US" sz="1866" u="sng" dirty="0" err="1">
                <a:solidFill>
                  <a:srgbClr val="FFFFFF"/>
                </a:solidFill>
                <a:latin typeface="Lato Bold"/>
              </a:rPr>
              <a:t>treasurenet.uark.edu</a:t>
            </a:r>
            <a:r>
              <a:rPr lang="en-US" sz="1866" u="sng" dirty="0">
                <a:solidFill>
                  <a:srgbClr val="FFFFFF"/>
                </a:solidFill>
                <a:latin typeface="Lato Bold"/>
              </a:rPr>
              <a:t>/estimator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FDEC2-0D5A-31D0-1B3A-DC0CA6C13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92" y="905322"/>
            <a:ext cx="3879734" cy="52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42596" y="106145"/>
            <a:ext cx="8091804" cy="547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12891320-202B-E6E0-EAC8-BAC1579D74C8}"/>
              </a:ext>
            </a:extLst>
          </p:cNvPr>
          <p:cNvSpPr txBox="1"/>
          <p:nvPr/>
        </p:nvSpPr>
        <p:spPr>
          <a:xfrm>
            <a:off x="8795029" y="4055449"/>
            <a:ext cx="2740393" cy="1517964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00"/>
              </a:lnSpc>
            </a:pP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59736-A4DA-7B05-EC72-B81762D1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764936"/>
            <a:ext cx="10380615" cy="21538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404FE-BEFF-41AF-DCB4-D514C35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1" y="2918775"/>
            <a:ext cx="10380615" cy="322228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DC14974-634F-E972-DE3A-E50E59B4CE77}"/>
              </a:ext>
            </a:extLst>
          </p:cNvPr>
          <p:cNvSpPr/>
          <p:nvPr/>
        </p:nvSpPr>
        <p:spPr>
          <a:xfrm rot="16200000">
            <a:off x="1086763" y="1351314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808520-4096-A9C9-B4E1-5D5A0E7BDB75}"/>
              </a:ext>
            </a:extLst>
          </p:cNvPr>
          <p:cNvSpPr/>
          <p:nvPr/>
        </p:nvSpPr>
        <p:spPr>
          <a:xfrm rot="16200000">
            <a:off x="10143053" y="1351313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BA89D14-E547-E49A-FD49-586E0F224FF3}"/>
              </a:ext>
            </a:extLst>
          </p:cNvPr>
          <p:cNvSpPr/>
          <p:nvPr/>
        </p:nvSpPr>
        <p:spPr>
          <a:xfrm rot="16200000">
            <a:off x="10604592" y="1356649"/>
            <a:ext cx="768966" cy="3886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7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B03BBCBB-6980-22E7-CAC8-930DDFF5EC52}"/>
              </a:ext>
            </a:extLst>
          </p:cNvPr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2D89212-0DC9-99EB-AEBB-1A59C8106DEB}"/>
                </a:ext>
              </a:extLst>
            </p:cNvPr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BBD50038-4BF1-11C3-8F77-71D446186CC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D7F7BF-F8C1-7D25-4C7B-CE27D51A93F3}"/>
              </a:ext>
            </a:extLst>
          </p:cNvPr>
          <p:cNvSpPr txBox="1"/>
          <p:nvPr/>
        </p:nvSpPr>
        <p:spPr>
          <a:xfrm>
            <a:off x="71120" y="0"/>
            <a:ext cx="10779760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NAVIGATING WORKDAY STUDENT (CONT)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F69D2B-2459-0E01-C421-D21C5B85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62" y="1633292"/>
            <a:ext cx="7172292" cy="4545451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18CF35DB-A0C5-98D3-A55C-B4AEE45E1AC8}"/>
              </a:ext>
            </a:extLst>
          </p:cNvPr>
          <p:cNvSpPr/>
          <p:nvPr/>
        </p:nvSpPr>
        <p:spPr>
          <a:xfrm>
            <a:off x="9817076" y="1853153"/>
            <a:ext cx="2171371" cy="1160088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 Holds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Items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FF2E4F39-EF75-4D8D-8A7F-C8FEAAC7BA7B}"/>
              </a:ext>
            </a:extLst>
          </p:cNvPr>
          <p:cNvSpPr/>
          <p:nvPr/>
        </p:nvSpPr>
        <p:spPr>
          <a:xfrm>
            <a:off x="9817077" y="3279228"/>
            <a:ext cx="2171371" cy="1059492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Account Balance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Recent Payments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Payment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Payment Plans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6BA6386-9BE1-AE3F-2276-497C41DE9F44}"/>
              </a:ext>
            </a:extLst>
          </p:cNvPr>
          <p:cNvSpPr/>
          <p:nvPr/>
        </p:nvSpPr>
        <p:spPr>
          <a:xfrm>
            <a:off x="7554846" y="1853154"/>
            <a:ext cx="2088170" cy="1160086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Task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A7AFA7B-F0AD-7C25-D639-01DD5D1269BB}"/>
              </a:ext>
            </a:extLst>
          </p:cNvPr>
          <p:cNvSpPr/>
          <p:nvPr/>
        </p:nvSpPr>
        <p:spPr>
          <a:xfrm>
            <a:off x="7554846" y="3279227"/>
            <a:ext cx="2088170" cy="1059493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Financials Hub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28DD4-FC06-D4FA-B05E-157733CA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5" y="1199533"/>
            <a:ext cx="7172292" cy="448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47B467-95AE-8DAA-2923-325EF247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62" y="1094807"/>
            <a:ext cx="1114581" cy="514422"/>
          </a:xfrm>
          <a:prstGeom prst="rect">
            <a:avLst/>
          </a:prstGeom>
        </p:spPr>
      </p:pic>
      <p:sp>
        <p:nvSpPr>
          <p:cNvPr id="15" name="Freeform 8">
            <a:extLst>
              <a:ext uri="{FF2B5EF4-FFF2-40B4-BE49-F238E27FC236}">
                <a16:creationId xmlns:a16="http://schemas.microsoft.com/office/drawing/2014/main" id="{957D55D0-30CA-51D1-DEDA-A81FB3E661EC}"/>
              </a:ext>
            </a:extLst>
          </p:cNvPr>
          <p:cNvSpPr/>
          <p:nvPr/>
        </p:nvSpPr>
        <p:spPr>
          <a:xfrm>
            <a:off x="7554846" y="4604707"/>
            <a:ext cx="2088170" cy="1059493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Profile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34769B4B-0A3D-2EEB-0DE2-B74DB9C87694}"/>
              </a:ext>
            </a:extLst>
          </p:cNvPr>
          <p:cNvSpPr/>
          <p:nvPr/>
        </p:nvSpPr>
        <p:spPr>
          <a:xfrm>
            <a:off x="9817077" y="4604707"/>
            <a:ext cx="2171371" cy="1059491"/>
          </a:xfrm>
          <a:custGeom>
            <a:avLst/>
            <a:gdLst/>
            <a:ahLst/>
            <a:cxnLst/>
            <a:rect l="l" t="t" r="r" b="b"/>
            <a:pathLst>
              <a:path w="1024326" h="824213">
                <a:moveTo>
                  <a:pt x="0" y="0"/>
                </a:moveTo>
                <a:lnTo>
                  <a:pt x="1024326" y="0"/>
                </a:lnTo>
                <a:lnTo>
                  <a:pt x="1024326" y="824213"/>
                </a:lnTo>
                <a:lnTo>
                  <a:pt x="0" y="824213"/>
                </a:lnTo>
                <a:close/>
              </a:path>
            </a:pathLst>
          </a:custGeom>
          <a:solidFill>
            <a:srgbClr val="9D2235"/>
          </a:solidFill>
        </p:spPr>
        <p:txBody>
          <a:bodyPr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Contact Information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FERPA 3</a:t>
            </a:r>
            <a:r>
              <a:rPr lang="en-US" sz="1200" b="1" baseline="30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Party Release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Parent/Family Access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Refunding Option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DEB47E0-8944-85F2-F1CD-AD2AB5FFE6AD}"/>
              </a:ext>
            </a:extLst>
          </p:cNvPr>
          <p:cNvSpPr/>
          <p:nvPr/>
        </p:nvSpPr>
        <p:spPr>
          <a:xfrm>
            <a:off x="9425507" y="2309396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6FFD67F-2964-A84C-DBAB-FC33F4F3FE95}"/>
              </a:ext>
            </a:extLst>
          </p:cNvPr>
          <p:cNvSpPr/>
          <p:nvPr/>
        </p:nvSpPr>
        <p:spPr>
          <a:xfrm>
            <a:off x="9425506" y="3597158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B35D992-D098-538F-FDAF-5EB3E7D2D0FE}"/>
              </a:ext>
            </a:extLst>
          </p:cNvPr>
          <p:cNvSpPr/>
          <p:nvPr/>
        </p:nvSpPr>
        <p:spPr>
          <a:xfrm>
            <a:off x="9425505" y="4957584"/>
            <a:ext cx="609079" cy="2476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210B41-28B2-D159-FDF8-0AA55806F36F}"/>
              </a:ext>
            </a:extLst>
          </p:cNvPr>
          <p:cNvSpPr/>
          <p:nvPr/>
        </p:nvSpPr>
        <p:spPr>
          <a:xfrm>
            <a:off x="4872789" y="4604707"/>
            <a:ext cx="1497932" cy="538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7273F7-3CD7-B79F-A39A-279969D72022}"/>
              </a:ext>
            </a:extLst>
          </p:cNvPr>
          <p:cNvSpPr/>
          <p:nvPr/>
        </p:nvSpPr>
        <p:spPr>
          <a:xfrm>
            <a:off x="6805511" y="1249709"/>
            <a:ext cx="224649" cy="312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26C90E-250D-40DE-428D-C7CB36179F40}"/>
              </a:ext>
            </a:extLst>
          </p:cNvPr>
          <p:cNvSpPr/>
          <p:nvPr/>
        </p:nvSpPr>
        <p:spPr>
          <a:xfrm>
            <a:off x="7072271" y="1249709"/>
            <a:ext cx="224649" cy="312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1675</Words>
  <Application>Microsoft Office PowerPoint</Application>
  <PresentationFormat>Widescreen</PresentationFormat>
  <Paragraphs>293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Bradley Hand ITC</vt:lpstr>
      <vt:lpstr>Calibri</vt:lpstr>
      <vt:lpstr>Calibri Light</vt:lpstr>
      <vt:lpstr>Lato</vt:lpstr>
      <vt:lpstr>Lato Bold</vt:lpstr>
      <vt:lpstr>Lato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C. Holmes</dc:creator>
  <cp:lastModifiedBy>Kathryn McAllister</cp:lastModifiedBy>
  <cp:revision>118</cp:revision>
  <cp:lastPrinted>2025-03-12T14:25:41Z</cp:lastPrinted>
  <dcterms:created xsi:type="dcterms:W3CDTF">2023-05-22T00:56:42Z</dcterms:created>
  <dcterms:modified xsi:type="dcterms:W3CDTF">2025-03-18T15:53:04Z</dcterms:modified>
</cp:coreProperties>
</file>