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4" r:id="rId2"/>
    <p:sldId id="355" r:id="rId3"/>
    <p:sldId id="356" r:id="rId4"/>
    <p:sldId id="367" r:id="rId5"/>
    <p:sldId id="358" r:id="rId6"/>
    <p:sldId id="359" r:id="rId7"/>
    <p:sldId id="368" r:id="rId8"/>
    <p:sldId id="3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51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76118D-BF2B-4A3E-AD21-BC4CCBE896AC}" v="6" dt="2025-04-08T15:03:05.9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8419"/>
    <p:restoredTop sz="96327"/>
  </p:normalViewPr>
  <p:slideViewPr>
    <p:cSldViewPr snapToGrid="0">
      <p:cViewPr varScale="1">
        <p:scale>
          <a:sx n="83" d="100"/>
          <a:sy n="83" d="100"/>
        </p:scale>
        <p:origin x="21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llie Jackson" userId="+O8KlPIBEUDVK7U+3rlGZlw1yPGPMHSbQ1+Getz9xy4=" providerId="None" clId="Web-{5176118D-BF2B-4A3E-AD21-BC4CCBE896AC}"/>
    <pc:docChg chg="modSld">
      <pc:chgData name="Callie Jackson" userId="+O8KlPIBEUDVK7U+3rlGZlw1yPGPMHSbQ1+Getz9xy4=" providerId="None" clId="Web-{5176118D-BF2B-4A3E-AD21-BC4CCBE896AC}" dt="2025-04-08T15:03:05.560" v="1" actId="20577"/>
      <pc:docMkLst>
        <pc:docMk/>
      </pc:docMkLst>
      <pc:sldChg chg="modSp">
        <pc:chgData name="Callie Jackson" userId="+O8KlPIBEUDVK7U+3rlGZlw1yPGPMHSbQ1+Getz9xy4=" providerId="None" clId="Web-{5176118D-BF2B-4A3E-AD21-BC4CCBE896AC}" dt="2025-04-08T15:03:05.560" v="1" actId="20577"/>
        <pc:sldMkLst>
          <pc:docMk/>
          <pc:sldMk cId="2861110437" sldId="367"/>
        </pc:sldMkLst>
        <pc:spChg chg="mod">
          <ac:chgData name="Callie Jackson" userId="+O8KlPIBEUDVK7U+3rlGZlw1yPGPMHSbQ1+Getz9xy4=" providerId="None" clId="Web-{5176118D-BF2B-4A3E-AD21-BC4CCBE896AC}" dt="2025-04-08T15:02:59.669" v="0" actId="20577"/>
          <ac:spMkLst>
            <pc:docMk/>
            <pc:sldMk cId="2861110437" sldId="367"/>
            <ac:spMk id="19" creationId="{8FC26A9B-4AF8-68AF-7254-AD66F7F1175B}"/>
          </ac:spMkLst>
        </pc:spChg>
        <pc:spChg chg="mod">
          <ac:chgData name="Callie Jackson" userId="+O8KlPIBEUDVK7U+3rlGZlw1yPGPMHSbQ1+Getz9xy4=" providerId="None" clId="Web-{5176118D-BF2B-4A3E-AD21-BC4CCBE896AC}" dt="2025-04-08T15:03:05.560" v="1" actId="20577"/>
          <ac:spMkLst>
            <pc:docMk/>
            <pc:sldMk cId="2861110437" sldId="367"/>
            <ac:spMk id="41" creationId="{CB465039-638F-23CC-07B5-44D3C67B18AB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47CD-1E49-DF5D-D1E3-2B099E292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1C21BC-A468-B2A5-ACE2-D59EBA2C6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69513-9419-C377-07E4-7FD4F32A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037EE-816A-A891-6268-4CD6C0553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1C7EC-79CF-F11D-2695-736DAC865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01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AE0F6-A50D-7A8C-AE0A-0FCAF3574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1217C9-EFB2-2FC5-8262-87AE89839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09164-8A61-6678-EAAB-F345EC598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059986-E856-0FCF-A6DB-2ABF0B645A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C74B7-FAAB-AD73-6A9C-56D811680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568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CE966F-8D98-F1B2-708B-A29991E8CD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CEEDE1-07FB-5523-9B4E-774E6E2DF6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DF38B-497B-4F7C-F2B6-958B5EE1C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EB220F-958A-FF47-3412-A1EE57097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C14D3-6F8B-7284-A39A-C126E102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46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BA67C-D304-48AE-0C79-6BE6184927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CB15E7-BD7E-24C2-BA83-14FB23878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21D3D-DE76-BFBF-1012-FB78BA60E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373D7E-740A-3E1A-994A-E8CF9D6F5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9465B5-2ED6-E61E-3D6E-37EC8B2E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326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C6004-7C24-4FB9-8B3C-5810BAF1F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0648EC-C392-5B67-F0F7-96F59FA74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911EA-A054-4E17-C3C4-8394DA4B72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2DD7E-8B8F-69CD-2A9A-E796D8075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6E9530-7D13-0E01-5485-89EE70640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199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C72CE2-F54B-8C86-C644-8DDE7AE29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0C8E4-7EE5-4B44-0785-42E257E2B0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2AC752-BF16-9918-E249-7B9613A5B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726932-022F-8CD6-2EC5-47CF5E44F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004128-DEC2-768C-2EC9-B3DDC960E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E86E85-C48F-A50C-73CD-4D16B7131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6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52363-1E14-A4B0-2989-DD58ED6A1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F1C377-7093-AAE0-9345-1594E38B2B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E60D60-DA7C-301D-56CA-0C5BF8A9C1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553483-6495-AD84-DA48-029B508F52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328A71-F4F7-C5DC-1A21-216B6C082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D1F602C-80AC-8D69-ECF7-92F5D65B2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850397-6CDC-FC61-73FB-F844BE49B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B9DB5A-4DB9-0582-0CA8-33C53A8C9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0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ADF4DC-3BAB-E2AA-694A-BE96B0E813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093A4-5659-10E5-A7F1-31522F991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B6D4B0-F2B2-8666-C943-72039489A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EDCC4-1DD1-D867-F58F-7D0EF408EF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183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1D621D-58B2-F76E-26CB-510F4C02F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081BE-59E6-36EA-40D0-AAE2C6215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05D269-C378-2B36-3F71-348AEEF11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30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DE8C6-22ED-8D35-E249-BB7B0C3B4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438CC6-3E13-14AD-AB04-CEE14B8DB0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CAC267-95C2-2A7C-0CF3-4348E7846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E8C5C6-2D95-24F8-A87B-FB9C060DF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FA52D-BC3F-64C3-FEE4-711D49C6A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A1B5E-6334-C45D-5682-A7802965F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3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06A64-6614-9D4C-D4AF-77D45023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43B71E-71A1-F3EF-5ED9-2A20725B6B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710263-F448-9A6C-1F75-BB42422A3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D50AB-CF88-48FA-7260-30FB059F4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60D1C-0227-1D57-782E-C64CBB722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76E1FD-128C-54D3-063C-0677C043B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3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F4D895-3E10-631D-4C8A-7D94291AC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EF71E-7C70-9B7A-9A65-5FEB8DFC62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11CB6-1DD0-A64E-56DD-3A9EB6CACF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14720-FD51-DE42-98B3-FD5A260C700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3947D-FEA7-CF3A-28C9-4028488FCB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67675-DA1F-EAB8-F294-DDAA8BCD84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CCDDA-A306-C84A-808D-111D007E3C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151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13" Type="http://schemas.openxmlformats.org/officeDocument/2006/relationships/image" Target="../media/image31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sv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svg"/><Relationship Id="rId4" Type="http://schemas.openxmlformats.org/officeDocument/2006/relationships/image" Target="../media/image22.sv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7812" b="781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5610864"/>
            <a:ext cx="2333056" cy="56133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167759" y="2351782"/>
            <a:ext cx="9856481" cy="2154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8000" b="1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 STUDENT SUCCESS</a:t>
            </a:r>
          </a:p>
          <a:p>
            <a:pPr algn="ctr"/>
            <a:r>
              <a:rPr lang="en-US" sz="6000" b="1" dirty="0">
                <a:solidFill>
                  <a:srgbClr val="FFFFFF"/>
                </a:solidFill>
                <a:effectLst>
                  <a:outerShdw blurRad="139700" dist="12700" algn="l" rotWithShape="0">
                    <a:prstClr val="black">
                      <a:alpha val="50000"/>
                    </a:prstClr>
                  </a:outerShdw>
                </a:effectLst>
                <a:latin typeface="Lato Bold Bold"/>
              </a:rPr>
              <a:t>AT THE CORD</a:t>
            </a:r>
          </a:p>
        </p:txBody>
      </p:sp>
    </p:spTree>
    <p:extLst>
      <p:ext uri="{BB962C8B-B14F-4D97-AF65-F5344CB8AC3E}">
        <p14:creationId xmlns:p14="http://schemas.microsoft.com/office/powerpoint/2010/main" val="18379693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BUILDING BLOCKS OF SUCCESS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5800" y="1943110"/>
            <a:ext cx="2106811" cy="29202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Courage</a:t>
            </a:r>
          </a:p>
          <a:p>
            <a:pPr>
              <a:lnSpc>
                <a:spcPts val="326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Perseverance</a:t>
            </a:r>
          </a:p>
          <a:p>
            <a:pPr>
              <a:lnSpc>
                <a:spcPts val="326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Carefulness</a:t>
            </a:r>
          </a:p>
          <a:p>
            <a:pPr>
              <a:lnSpc>
                <a:spcPts val="3266"/>
              </a:lnSpc>
            </a:pP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Honesty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85801" y="114512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Intellectual Virtues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096000" y="1943110"/>
            <a:ext cx="2598813" cy="20738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66"/>
              </a:lnSpc>
            </a:pPr>
            <a:r>
              <a:rPr lang="en-US" sz="2500">
                <a:solidFill>
                  <a:srgbClr val="424242"/>
                </a:solidFill>
                <a:latin typeface="Lato"/>
              </a:rPr>
              <a:t>Curiosity</a:t>
            </a:r>
          </a:p>
          <a:p>
            <a:pPr>
              <a:lnSpc>
                <a:spcPts val="3266"/>
              </a:lnSpc>
            </a:pPr>
            <a:endParaRPr lang="en-US" sz="250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>
                <a:solidFill>
                  <a:srgbClr val="424242"/>
                </a:solidFill>
                <a:latin typeface="Lato"/>
              </a:rPr>
              <a:t>Fair-mindedness</a:t>
            </a:r>
          </a:p>
          <a:p>
            <a:pPr>
              <a:lnSpc>
                <a:spcPts val="3266"/>
              </a:lnSpc>
            </a:pPr>
            <a:endParaRPr lang="en-US" sz="250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3266"/>
              </a:lnSpc>
            </a:pPr>
            <a:r>
              <a:rPr lang="en-US" sz="2500">
                <a:solidFill>
                  <a:srgbClr val="424242"/>
                </a:solidFill>
                <a:latin typeface="Lato"/>
              </a:rPr>
              <a:t>Humility</a:t>
            </a:r>
          </a:p>
        </p:txBody>
      </p:sp>
      <p:sp>
        <p:nvSpPr>
          <p:cNvPr id="11" name="AutoShape 11"/>
          <p:cNvSpPr/>
          <p:nvPr/>
        </p:nvSpPr>
        <p:spPr>
          <a:xfrm>
            <a:off x="685800" y="2481647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2" name="AutoShape 12"/>
          <p:cNvSpPr/>
          <p:nvPr/>
        </p:nvSpPr>
        <p:spPr>
          <a:xfrm>
            <a:off x="685800" y="3286134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685800" y="4061893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AutoShape 14"/>
          <p:cNvSpPr/>
          <p:nvPr/>
        </p:nvSpPr>
        <p:spPr>
          <a:xfrm>
            <a:off x="685800" y="4919143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6137970" y="2468947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6" name="AutoShape 16"/>
          <p:cNvSpPr/>
          <p:nvPr/>
        </p:nvSpPr>
        <p:spPr>
          <a:xfrm>
            <a:off x="6137970" y="3279784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7" name="AutoShape 17"/>
          <p:cNvSpPr/>
          <p:nvPr/>
        </p:nvSpPr>
        <p:spPr>
          <a:xfrm>
            <a:off x="6137970" y="4068243"/>
            <a:ext cx="4514083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083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216893" y="676880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6172200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3910" y="6218067"/>
            <a:ext cx="7225910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First-Year Seminar Courses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2968" y="3873176"/>
            <a:ext cx="2943965" cy="10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An introduction to building blocks of student success to help with academic and social confidence.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018" y="3873176"/>
            <a:ext cx="2943965" cy="6693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>
                <a:solidFill>
                  <a:srgbClr val="424242"/>
                </a:solidFill>
                <a:latin typeface="Lato"/>
              </a:rPr>
              <a:t>An introduction to campus partners and resources.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405772" y="3873176"/>
            <a:ext cx="2943965" cy="1028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99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 safe space to ask questions and connect with students, faculty, and staff in a small class setting. 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85800" y="1571243"/>
            <a:ext cx="3258301" cy="217084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/>
          <a:srcRect t="2811" b="2811"/>
          <a:stretch>
            <a:fillRect/>
          </a:stretch>
        </p:blipFill>
        <p:spPr>
          <a:xfrm>
            <a:off x="8249309" y="1571243"/>
            <a:ext cx="3256891" cy="217084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4476092" y="1571244"/>
            <a:ext cx="3239817" cy="21625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209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314452" y="689276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76720" y="6184236"/>
            <a:ext cx="12192000" cy="685800"/>
            <a:chOff x="0" y="0"/>
            <a:chExt cx="4816593" cy="2709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3910" y="6218067"/>
            <a:ext cx="7225910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CLASS+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A1AF797B-5FF5-68B1-4283-371BDCDB6F89}"/>
              </a:ext>
            </a:extLst>
          </p:cNvPr>
          <p:cNvGrpSpPr/>
          <p:nvPr/>
        </p:nvGrpSpPr>
        <p:grpSpPr>
          <a:xfrm>
            <a:off x="3186974" y="1268303"/>
            <a:ext cx="2482360" cy="4210597"/>
            <a:chOff x="131333" y="1236287"/>
            <a:chExt cx="2482360" cy="4210597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8FC26A9B-4AF8-68AF-7254-AD66F7F1175B}"/>
                </a:ext>
              </a:extLst>
            </p:cNvPr>
            <p:cNvSpPr txBox="1"/>
            <p:nvPr/>
          </p:nvSpPr>
          <p:spPr>
            <a:xfrm>
              <a:off x="205144" y="3709934"/>
              <a:ext cx="2320877" cy="173695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latin typeface="Lato"/>
                </a:rPr>
                <a:t>Writing Studio consultants offer feedback on students' writing at any stage in the writing process and help students improve their academic writing skills.</a:t>
              </a:r>
            </a:p>
          </p:txBody>
        </p:sp>
        <p:pic>
          <p:nvPicPr>
            <p:cNvPr id="20" name="Picture 11">
              <a:extLst>
                <a:ext uri="{FF2B5EF4-FFF2-40B4-BE49-F238E27FC236}">
                  <a16:creationId xmlns:a16="http://schemas.microsoft.com/office/drawing/2014/main" id="{B639D855-0CE5-0DE7-3674-2255711BDF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16600" y="1789575"/>
              <a:ext cx="2311826" cy="1731575"/>
            </a:xfrm>
            <a:prstGeom prst="rect">
              <a:avLst/>
            </a:prstGeom>
          </p:spPr>
        </p:pic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D9270CAD-60BD-827A-296E-50D414D13CAC}"/>
                </a:ext>
              </a:extLst>
            </p:cNvPr>
            <p:cNvSpPr txBox="1"/>
            <p:nvPr/>
          </p:nvSpPr>
          <p:spPr>
            <a:xfrm>
              <a:off x="131333" y="1236287"/>
              <a:ext cx="2482360" cy="43057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Writing Studio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CC231071-EC94-61A7-3B70-EBA8C17C1F37}"/>
              </a:ext>
            </a:extLst>
          </p:cNvPr>
          <p:cNvSpPr txBox="1"/>
          <p:nvPr/>
        </p:nvSpPr>
        <p:spPr>
          <a:xfrm>
            <a:off x="9471762" y="3709934"/>
            <a:ext cx="2408550" cy="262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endParaRPr lang="en-US" sz="1500" dirty="0">
              <a:solidFill>
                <a:srgbClr val="424242"/>
              </a:solidFill>
              <a:latin typeface="Lato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4E848E23-B5C0-9AC7-C0C1-C4AEC95AA293}"/>
              </a:ext>
            </a:extLst>
          </p:cNvPr>
          <p:cNvGrpSpPr/>
          <p:nvPr/>
        </p:nvGrpSpPr>
        <p:grpSpPr>
          <a:xfrm>
            <a:off x="8778360" y="859870"/>
            <a:ext cx="3111191" cy="4884394"/>
            <a:chOff x="9129731" y="818715"/>
            <a:chExt cx="3111191" cy="4884394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A801F2FC-0F14-F955-DE73-A6F6A2908578}"/>
                </a:ext>
              </a:extLst>
            </p:cNvPr>
            <p:cNvSpPr txBox="1"/>
            <p:nvPr/>
          </p:nvSpPr>
          <p:spPr>
            <a:xfrm>
              <a:off x="9129731" y="818715"/>
              <a:ext cx="3111191" cy="808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Supplemental Instruction</a:t>
              </a:r>
            </a:p>
          </p:txBody>
        </p:sp>
        <p:pic>
          <p:nvPicPr>
            <p:cNvPr id="26" name="Picture 15">
              <a:extLst>
                <a:ext uri="{FF2B5EF4-FFF2-40B4-BE49-F238E27FC236}">
                  <a16:creationId xmlns:a16="http://schemas.microsoft.com/office/drawing/2014/main" id="{902661A9-A7A1-9B76-0980-411A04894B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9381697" y="1780436"/>
              <a:ext cx="2588679" cy="173157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35F5A3D-B397-858C-1380-536D74AB9B17}"/>
                </a:ext>
              </a:extLst>
            </p:cNvPr>
            <p:cNvSpPr txBox="1"/>
            <p:nvPr/>
          </p:nvSpPr>
          <p:spPr>
            <a:xfrm>
              <a:off x="9328802" y="3717950"/>
              <a:ext cx="2641574" cy="19851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kern="100" dirty="0"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For select historically challenging courses, SI offers weekly, collaborative study sessions facilitated by students who have excelled in the course and want to share their expertise. 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pic>
        <p:nvPicPr>
          <p:cNvPr id="34" name="Picture 13">
            <a:extLst>
              <a:ext uri="{FF2B5EF4-FFF2-40B4-BE49-F238E27FC236}">
                <a16:creationId xmlns:a16="http://schemas.microsoft.com/office/drawing/2014/main" id="{031DD02B-A858-7510-0ED7-2465EE4E3FB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176817" y="1806293"/>
            <a:ext cx="2149449" cy="1746872"/>
          </a:xfrm>
          <a:prstGeom prst="rect">
            <a:avLst/>
          </a:prstGeom>
        </p:spPr>
      </p:pic>
      <p:sp>
        <p:nvSpPr>
          <p:cNvPr id="35" name="TextBox 16">
            <a:extLst>
              <a:ext uri="{FF2B5EF4-FFF2-40B4-BE49-F238E27FC236}">
                <a16:creationId xmlns:a16="http://schemas.microsoft.com/office/drawing/2014/main" id="{11132B9A-7123-5ECD-BB2E-CC04E0570C9C}"/>
              </a:ext>
            </a:extLst>
          </p:cNvPr>
          <p:cNvSpPr txBox="1"/>
          <p:nvPr/>
        </p:nvSpPr>
        <p:spPr>
          <a:xfrm>
            <a:off x="6013215" y="859870"/>
            <a:ext cx="2532664" cy="7933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Academic Coaching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B70E9A9-9CB1-8EDC-0261-1453863EA2C2}"/>
              </a:ext>
            </a:extLst>
          </p:cNvPr>
          <p:cNvSpPr txBox="1"/>
          <p:nvPr/>
        </p:nvSpPr>
        <p:spPr>
          <a:xfrm>
            <a:off x="6075272" y="3766737"/>
            <a:ext cx="2469220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500" b="0" i="0" u="none" strike="noStrike" dirty="0">
                <a:solidFill>
                  <a:srgbClr val="000000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Peer academic coaches help students elevate their academic performance by identifying and developing academic skills and strategies for learning efficiently and effectively.</a:t>
            </a:r>
            <a:endParaRPr lang="en-US" sz="15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75C2ACC-3A66-9D0E-95DC-E3A71B6C523F}"/>
              </a:ext>
            </a:extLst>
          </p:cNvPr>
          <p:cNvGrpSpPr/>
          <p:nvPr/>
        </p:nvGrpSpPr>
        <p:grpSpPr>
          <a:xfrm>
            <a:off x="77948" y="1283063"/>
            <a:ext cx="2916984" cy="4862351"/>
            <a:chOff x="2628338" y="1254257"/>
            <a:chExt cx="2916984" cy="4862351"/>
          </a:xfrm>
        </p:grpSpPr>
        <p:pic>
          <p:nvPicPr>
            <p:cNvPr id="30" name="Picture 12">
              <a:extLst>
                <a:ext uri="{FF2B5EF4-FFF2-40B4-BE49-F238E27FC236}">
                  <a16:creationId xmlns:a16="http://schemas.microsoft.com/office/drawing/2014/main" id="{ACE697D3-E51B-74B2-837B-6D3FBF9C0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2941531" y="1778592"/>
              <a:ext cx="2370794" cy="1745768"/>
            </a:xfrm>
            <a:prstGeom prst="rect">
              <a:avLst/>
            </a:prstGeom>
          </p:spPr>
        </p:pic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6A3847A8-8657-A4F5-5257-BF72FB823B9A}"/>
                </a:ext>
              </a:extLst>
            </p:cNvPr>
            <p:cNvSpPr txBox="1"/>
            <p:nvPr/>
          </p:nvSpPr>
          <p:spPr>
            <a:xfrm>
              <a:off x="2628338" y="1254257"/>
              <a:ext cx="2916984" cy="3856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Tutoring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CB465039-638F-23CC-07B5-44D3C67B18AB}"/>
                </a:ext>
              </a:extLst>
            </p:cNvPr>
            <p:cNvSpPr txBox="1"/>
            <p:nvPr/>
          </p:nvSpPr>
          <p:spPr>
            <a:xfrm>
              <a:off x="2843105" y="3715951"/>
              <a:ext cx="2469220" cy="240065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u="none" strike="noStrike" dirty="0">
                  <a:effectLst/>
                  <a:latin typeface="Lato"/>
                  <a:ea typeface="Lato"/>
                  <a:cs typeface="Lato"/>
                </a:rPr>
                <a:t>Tutors clarify course content, demonstrate how to solve problems, and provide an individualized experience to students in over 150 university courses through appointments, drop-ins, and Study Halls.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endParaRPr lang="en-US" sz="1500" b="0" i="0" u="none" strike="noStrike" dirty="0">
                <a:solidFill>
                  <a:srgbClr val="21212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1110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OTHER CORD RESOURCES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841854" y="3733476"/>
            <a:ext cx="2943965" cy="1151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Student employees are always ready to help with campus navigation, course enrollment, Blackboard support, and more.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624018" y="3733476"/>
            <a:ext cx="2943965" cy="1441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Exploration Coaches offer holistic major exploration support in one centralized location, so students don’t have to visit multiple offices to get the guidance they need.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85801" y="114512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Welcome Desk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84021" y="1145126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>
                <a:solidFill>
                  <a:srgbClr val="424242"/>
                </a:solidFill>
                <a:latin typeface="Lato Bold"/>
              </a:rPr>
              <a:t>Exploration Coaches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71836" y="1718184"/>
            <a:ext cx="2648329" cy="176444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/>
          <a:srcRect t="2046" b="2046"/>
          <a:stretch>
            <a:fillRect/>
          </a:stretch>
        </p:blipFill>
        <p:spPr>
          <a:xfrm>
            <a:off x="1071287" y="1706698"/>
            <a:ext cx="2452986" cy="176444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E3922FC-FFBC-4F07-8607-78C00810DDB1}"/>
              </a:ext>
            </a:extLst>
          </p:cNvPr>
          <p:cNvGrpSpPr/>
          <p:nvPr/>
        </p:nvGrpSpPr>
        <p:grpSpPr>
          <a:xfrm>
            <a:off x="8147279" y="1145126"/>
            <a:ext cx="3607763" cy="4445905"/>
            <a:chOff x="4324697" y="1396921"/>
            <a:chExt cx="3607763" cy="4445905"/>
          </a:xfrm>
        </p:grpSpPr>
        <p:sp>
          <p:nvSpPr>
            <p:cNvPr id="19" name="TextBox 9">
              <a:extLst>
                <a:ext uri="{FF2B5EF4-FFF2-40B4-BE49-F238E27FC236}">
                  <a16:creationId xmlns:a16="http://schemas.microsoft.com/office/drawing/2014/main" id="{557539B6-03E5-D0BD-5FBE-01A60C2919EB}"/>
                </a:ext>
              </a:extLst>
            </p:cNvPr>
            <p:cNvSpPr txBox="1"/>
            <p:nvPr/>
          </p:nvSpPr>
          <p:spPr>
            <a:xfrm>
              <a:off x="4324697" y="4101387"/>
              <a:ext cx="3607763" cy="17414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>
                  <a:solidFill>
                    <a:srgbClr val="424242"/>
                  </a:solidFill>
                  <a:latin typeface="Lato"/>
                </a:rPr>
                <a:t>Designed for first-generation and Pell eligible students, these programs provide one-on-one staff support and peer mentoring to assist with academic transition, financial planning, social engagement and wellness.</a:t>
              </a:r>
            </a:p>
          </p:txBody>
        </p:sp>
        <p:sp>
          <p:nvSpPr>
            <p:cNvPr id="20" name="TextBox 12">
              <a:extLst>
                <a:ext uri="{FF2B5EF4-FFF2-40B4-BE49-F238E27FC236}">
                  <a16:creationId xmlns:a16="http://schemas.microsoft.com/office/drawing/2014/main" id="{B9976A10-1E3A-8B1B-EC76-8D7DB3EDD1C4}"/>
                </a:ext>
              </a:extLst>
            </p:cNvPr>
            <p:cNvSpPr txBox="1"/>
            <p:nvPr/>
          </p:nvSpPr>
          <p:spPr>
            <a:xfrm>
              <a:off x="4455330" y="1396921"/>
              <a:ext cx="3223959" cy="38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ASAP | 360 </a:t>
              </a:r>
            </a:p>
          </p:txBody>
        </p:sp>
        <p:pic>
          <p:nvPicPr>
            <p:cNvPr id="21" name="Picture 14">
              <a:extLst>
                <a:ext uri="{FF2B5EF4-FFF2-40B4-BE49-F238E27FC236}">
                  <a16:creationId xmlns:a16="http://schemas.microsoft.com/office/drawing/2014/main" id="{0946549E-AA68-975D-B90C-9CBF9D3AE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4613980" y="1920682"/>
              <a:ext cx="2815617" cy="1875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43444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42596" y="106145"/>
            <a:ext cx="8252217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WHAT ELSE IS IN THE CORD?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8099908" y="3755995"/>
            <a:ext cx="3138105" cy="1446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All academic advisors for COEHP &amp; Fulbright are housed at the CORD, providing a centralized location for academic advising appointments and support.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099908" y="1162955"/>
            <a:ext cx="3223959" cy="385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Academic Advising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264082" y="1729498"/>
            <a:ext cx="2809759" cy="1872002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1B118C94-0BC4-191C-5268-57F058AF8F66}"/>
              </a:ext>
            </a:extLst>
          </p:cNvPr>
          <p:cNvGrpSpPr/>
          <p:nvPr/>
        </p:nvGrpSpPr>
        <p:grpSpPr>
          <a:xfrm>
            <a:off x="430098" y="1153438"/>
            <a:ext cx="3223959" cy="4620253"/>
            <a:chOff x="8279480" y="1145126"/>
            <a:chExt cx="3223959" cy="4620253"/>
          </a:xfrm>
        </p:grpSpPr>
        <p:sp>
          <p:nvSpPr>
            <p:cNvPr id="19" name="TextBox 10">
              <a:extLst>
                <a:ext uri="{FF2B5EF4-FFF2-40B4-BE49-F238E27FC236}">
                  <a16:creationId xmlns:a16="http://schemas.microsoft.com/office/drawing/2014/main" id="{D13B57F2-BB52-3C4C-BD09-75AAAB7A97E9}"/>
                </a:ext>
              </a:extLst>
            </p:cNvPr>
            <p:cNvSpPr txBox="1"/>
            <p:nvPr/>
          </p:nvSpPr>
          <p:spPr>
            <a:xfrm>
              <a:off x="8322406" y="3733476"/>
              <a:ext cx="3138105" cy="203190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The Career Studio provides one-on-one and group advising/coaching for some of the Office of Career Connections’ most popular services, including resume and cover letter reviews, interview tips and mock interviews.</a:t>
              </a:r>
            </a:p>
          </p:txBody>
        </p:sp>
        <p:sp>
          <p:nvSpPr>
            <p:cNvPr id="20" name="TextBox 13">
              <a:extLst>
                <a:ext uri="{FF2B5EF4-FFF2-40B4-BE49-F238E27FC236}">
                  <a16:creationId xmlns:a16="http://schemas.microsoft.com/office/drawing/2014/main" id="{A7EBFA7E-FD9E-B061-98DA-C62A46C3640E}"/>
                </a:ext>
              </a:extLst>
            </p:cNvPr>
            <p:cNvSpPr txBox="1"/>
            <p:nvPr/>
          </p:nvSpPr>
          <p:spPr>
            <a:xfrm>
              <a:off x="8279480" y="1145126"/>
              <a:ext cx="3223959" cy="3856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Career Studio</a:t>
              </a:r>
            </a:p>
          </p:txBody>
        </p:sp>
        <p:pic>
          <p:nvPicPr>
            <p:cNvPr id="21" name="Picture 15">
              <a:extLst>
                <a:ext uri="{FF2B5EF4-FFF2-40B4-BE49-F238E27FC236}">
                  <a16:creationId xmlns:a16="http://schemas.microsoft.com/office/drawing/2014/main" id="{45E61242-9568-BF11-0D1A-74479C3F809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8545002" y="1706698"/>
              <a:ext cx="2692914" cy="178742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6003A94-D831-F5CB-5B05-9C450F1EA03F}"/>
              </a:ext>
            </a:extLst>
          </p:cNvPr>
          <p:cNvGrpSpPr/>
          <p:nvPr/>
        </p:nvGrpSpPr>
        <p:grpSpPr>
          <a:xfrm>
            <a:off x="4231156" y="1153438"/>
            <a:ext cx="3223959" cy="4325300"/>
            <a:chOff x="8279480" y="1145126"/>
            <a:chExt cx="3223959" cy="432530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546DED4-094F-ED9F-ECA2-EEC2BE58CA1C}"/>
                </a:ext>
              </a:extLst>
            </p:cNvPr>
            <p:cNvSpPr txBox="1"/>
            <p:nvPr/>
          </p:nvSpPr>
          <p:spPr>
            <a:xfrm>
              <a:off x="8322406" y="3733476"/>
              <a:ext cx="3138105" cy="1736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The Drove serves quesadillas, smoothie bowls, and ramen to fuel you while you study! There is also a Starbucks to keep you caffeinated. Both are located on the ground level of the CORD.</a:t>
              </a:r>
            </a:p>
          </p:txBody>
        </p:sp>
        <p:sp>
          <p:nvSpPr>
            <p:cNvPr id="12" name="TextBox 13">
              <a:extLst>
                <a:ext uri="{FF2B5EF4-FFF2-40B4-BE49-F238E27FC236}">
                  <a16:creationId xmlns:a16="http://schemas.microsoft.com/office/drawing/2014/main" id="{D39AE69A-EFDF-D2B0-59D5-34E1BFF4F6F7}"/>
                </a:ext>
              </a:extLst>
            </p:cNvPr>
            <p:cNvSpPr txBox="1"/>
            <p:nvPr/>
          </p:nvSpPr>
          <p:spPr>
            <a:xfrm>
              <a:off x="8279480" y="1145126"/>
              <a:ext cx="3223959" cy="3829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400" dirty="0">
                  <a:solidFill>
                    <a:srgbClr val="424242"/>
                  </a:solidFill>
                  <a:latin typeface="Lato Bold"/>
                </a:rPr>
                <a:t>Starbucks &amp; The Drove</a:t>
              </a:r>
            </a:p>
          </p:txBody>
        </p:sp>
        <p:pic>
          <p:nvPicPr>
            <p:cNvPr id="14" name="Picture 15">
              <a:extLst>
                <a:ext uri="{FF2B5EF4-FFF2-40B4-BE49-F238E27FC236}">
                  <a16:creationId xmlns:a16="http://schemas.microsoft.com/office/drawing/2014/main" id="{8E28A2AF-005A-3151-94EE-C66BE4103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8671665" y="1706698"/>
              <a:ext cx="2439588" cy="17874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46816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583D84-D4CA-88E2-44DB-ED82C0D62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>
            <a:extLst>
              <a:ext uri="{FF2B5EF4-FFF2-40B4-BE49-F238E27FC236}">
                <a16:creationId xmlns:a16="http://schemas.microsoft.com/office/drawing/2014/main" id="{FE1E214B-BB85-3211-467E-364FC31B3B4D}"/>
              </a:ext>
            </a:extLst>
          </p:cNvPr>
          <p:cNvSpPr/>
          <p:nvPr/>
        </p:nvSpPr>
        <p:spPr>
          <a:xfrm>
            <a:off x="1314452" y="689276"/>
            <a:ext cx="10511141" cy="8920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E8A73AD6-9485-E74E-48CF-089DB3A8C626}"/>
              </a:ext>
            </a:extLst>
          </p:cNvPr>
          <p:cNvGrpSpPr/>
          <p:nvPr/>
        </p:nvGrpSpPr>
        <p:grpSpPr>
          <a:xfrm>
            <a:off x="176720" y="6184236"/>
            <a:ext cx="12192000" cy="685800"/>
            <a:chOff x="0" y="0"/>
            <a:chExt cx="4816593" cy="27093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B987538F-19C0-5438-688A-CDC19B0DBA04}"/>
                </a:ext>
              </a:extLst>
            </p:cNvPr>
            <p:cNvSpPr/>
            <p:nvPr/>
          </p:nvSpPr>
          <p:spPr>
            <a:xfrm>
              <a:off x="0" y="0"/>
              <a:ext cx="4816592" cy="270933"/>
            </a:xfrm>
            <a:custGeom>
              <a:avLst/>
              <a:gdLst/>
              <a:ahLst/>
              <a:cxnLst/>
              <a:rect l="l" t="t" r="r" b="b"/>
              <a:pathLst>
                <a:path w="4816592" h="270933">
                  <a:moveTo>
                    <a:pt x="0" y="0"/>
                  </a:moveTo>
                  <a:lnTo>
                    <a:pt x="4816592" y="0"/>
                  </a:lnTo>
                  <a:lnTo>
                    <a:pt x="4816592" y="270933"/>
                  </a:lnTo>
                  <a:lnTo>
                    <a:pt x="0" y="270933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AAAEEC2-3FDE-144D-7016-C3E01AA47076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>
            <a:extLst>
              <a:ext uri="{FF2B5EF4-FFF2-40B4-BE49-F238E27FC236}">
                <a16:creationId xmlns:a16="http://schemas.microsoft.com/office/drawing/2014/main" id="{5BCFBBF8-CBB4-E6A3-F3E8-FB5D0B02EC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302817" y="232524"/>
            <a:ext cx="765967" cy="951003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A0D88C0E-B3A4-B650-045E-89C0CB0264B4}"/>
              </a:ext>
            </a:extLst>
          </p:cNvPr>
          <p:cNvSpPr txBox="1"/>
          <p:nvPr/>
        </p:nvSpPr>
        <p:spPr>
          <a:xfrm>
            <a:off x="463910" y="6218067"/>
            <a:ext cx="7225910" cy="5649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spc="153" dirty="0">
                <a:solidFill>
                  <a:srgbClr val="FFFFFF"/>
                </a:solidFill>
                <a:latin typeface="Lato Bold Bold"/>
              </a:rPr>
              <a:t>ACTION STEPS FOR SUCCESS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BDEB873-3638-F02C-11E3-FD54AAFC7984}"/>
              </a:ext>
            </a:extLst>
          </p:cNvPr>
          <p:cNvGrpSpPr/>
          <p:nvPr/>
        </p:nvGrpSpPr>
        <p:grpSpPr>
          <a:xfrm>
            <a:off x="3186974" y="1268302"/>
            <a:ext cx="2482360" cy="4339561"/>
            <a:chOff x="131333" y="1236287"/>
            <a:chExt cx="2482360" cy="3510355"/>
          </a:xfrm>
        </p:grpSpPr>
        <p:sp>
          <p:nvSpPr>
            <p:cNvPr id="19" name="TextBox 8">
              <a:extLst>
                <a:ext uri="{FF2B5EF4-FFF2-40B4-BE49-F238E27FC236}">
                  <a16:creationId xmlns:a16="http://schemas.microsoft.com/office/drawing/2014/main" id="{8EF4EC34-6894-A8F8-C97F-0961593DD0F8}"/>
                </a:ext>
              </a:extLst>
            </p:cNvPr>
            <p:cNvSpPr txBox="1"/>
            <p:nvPr/>
          </p:nvSpPr>
          <p:spPr>
            <a:xfrm>
              <a:off x="225533" y="3599597"/>
              <a:ext cx="2320877" cy="114704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Familiarize yourself with academic integrity policies and commit early to doing your best work!</a:t>
              </a:r>
            </a:p>
          </p:txBody>
        </p:sp>
        <p:sp>
          <p:nvSpPr>
            <p:cNvPr id="21" name="TextBox 14">
              <a:extLst>
                <a:ext uri="{FF2B5EF4-FFF2-40B4-BE49-F238E27FC236}">
                  <a16:creationId xmlns:a16="http://schemas.microsoft.com/office/drawing/2014/main" id="{C5A68D4B-5180-0D24-2095-62657CE1F845}"/>
                </a:ext>
              </a:extLst>
            </p:cNvPr>
            <p:cNvSpPr txBox="1"/>
            <p:nvPr/>
          </p:nvSpPr>
          <p:spPr>
            <a:xfrm>
              <a:off x="131333" y="1236287"/>
              <a:ext cx="2482360" cy="808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Get to know “</a:t>
              </a:r>
              <a:r>
                <a:rPr lang="en-US" sz="2500" dirty="0" err="1">
                  <a:solidFill>
                    <a:srgbClr val="424242"/>
                  </a:solidFill>
                  <a:latin typeface="Lato Bold"/>
                </a:rPr>
                <a:t>turnitin</a:t>
              </a: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” </a:t>
              </a:r>
            </a:p>
          </p:txBody>
        </p:sp>
      </p:grpSp>
      <p:sp>
        <p:nvSpPr>
          <p:cNvPr id="24" name="TextBox 8">
            <a:extLst>
              <a:ext uri="{FF2B5EF4-FFF2-40B4-BE49-F238E27FC236}">
                <a16:creationId xmlns:a16="http://schemas.microsoft.com/office/drawing/2014/main" id="{9CD60F52-CCCD-A75A-4081-0E4EC7E1B92F}"/>
              </a:ext>
            </a:extLst>
          </p:cNvPr>
          <p:cNvSpPr txBox="1"/>
          <p:nvPr/>
        </p:nvSpPr>
        <p:spPr>
          <a:xfrm>
            <a:off x="9471762" y="3709934"/>
            <a:ext cx="2408550" cy="2621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33"/>
              </a:lnSpc>
            </a:pPr>
            <a:endParaRPr lang="en-US" sz="1500" dirty="0">
              <a:solidFill>
                <a:srgbClr val="424242"/>
              </a:solidFill>
              <a:latin typeface="Lato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429E49F-02A9-67DA-A6F8-0C05CB65DB22}"/>
              </a:ext>
            </a:extLst>
          </p:cNvPr>
          <p:cNvGrpSpPr/>
          <p:nvPr/>
        </p:nvGrpSpPr>
        <p:grpSpPr>
          <a:xfrm>
            <a:off x="8778360" y="1313265"/>
            <a:ext cx="3111191" cy="4562254"/>
            <a:chOff x="9129731" y="1272110"/>
            <a:chExt cx="3111191" cy="4562254"/>
          </a:xfrm>
        </p:grpSpPr>
        <p:sp>
          <p:nvSpPr>
            <p:cNvPr id="25" name="TextBox 11">
              <a:extLst>
                <a:ext uri="{FF2B5EF4-FFF2-40B4-BE49-F238E27FC236}">
                  <a16:creationId xmlns:a16="http://schemas.microsoft.com/office/drawing/2014/main" id="{DAA6BE44-745E-7E77-1547-4C242B228B8E}"/>
                </a:ext>
              </a:extLst>
            </p:cNvPr>
            <p:cNvSpPr txBox="1"/>
            <p:nvPr/>
          </p:nvSpPr>
          <p:spPr>
            <a:xfrm>
              <a:off x="9129731" y="1272110"/>
              <a:ext cx="3111191" cy="80887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Build your support network early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42B91F4-DE37-C99A-AABD-86F68190F5A6}"/>
                </a:ext>
              </a:extLst>
            </p:cNvPr>
            <p:cNvSpPr txBox="1"/>
            <p:nvPr/>
          </p:nvSpPr>
          <p:spPr>
            <a:xfrm>
              <a:off x="9284490" y="3990269"/>
              <a:ext cx="2641574" cy="18440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Connect with tutors, coaches, advisors, and mental health resources in the first few weeks of the semester!</a:t>
              </a:r>
            </a:p>
            <a:p>
              <a:pPr marL="0" marR="0">
                <a:spcBef>
                  <a:spcPts val="0"/>
                </a:spcBef>
                <a:spcAft>
                  <a:spcPts val="0"/>
                </a:spcAft>
              </a:pPr>
              <a:r>
                <a:rPr lang="en-US" sz="1800" kern="1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 </a:t>
              </a:r>
            </a:p>
          </p:txBody>
        </p:sp>
      </p:grpSp>
      <p:sp>
        <p:nvSpPr>
          <p:cNvPr id="35" name="TextBox 16">
            <a:extLst>
              <a:ext uri="{FF2B5EF4-FFF2-40B4-BE49-F238E27FC236}">
                <a16:creationId xmlns:a16="http://schemas.microsoft.com/office/drawing/2014/main" id="{52487246-941B-1BC1-407C-42327EF1D758}"/>
              </a:ext>
            </a:extLst>
          </p:cNvPr>
          <p:cNvSpPr txBox="1"/>
          <p:nvPr/>
        </p:nvSpPr>
        <p:spPr>
          <a:xfrm>
            <a:off x="5957515" y="1309855"/>
            <a:ext cx="2532664" cy="3856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67"/>
              </a:lnSpc>
            </a:pPr>
            <a:r>
              <a:rPr lang="en-US" sz="2500" dirty="0">
                <a:solidFill>
                  <a:srgbClr val="424242"/>
                </a:solidFill>
                <a:latin typeface="Lato Bold"/>
              </a:rPr>
              <a:t>DABA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4A9B0D9-46A1-6C3B-A23A-9CDFF04AC0E2}"/>
              </a:ext>
            </a:extLst>
          </p:cNvPr>
          <p:cNvSpPr txBox="1"/>
          <p:nvPr/>
        </p:nvSpPr>
        <p:spPr>
          <a:xfrm>
            <a:off x="6044937" y="4096831"/>
            <a:ext cx="2469220" cy="12393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2333"/>
              </a:lnSpc>
            </a:pPr>
            <a:r>
              <a:rPr lang="en-US" sz="1500" dirty="0">
                <a:solidFill>
                  <a:srgbClr val="424242"/>
                </a:solidFill>
                <a:latin typeface="Lato"/>
              </a:rPr>
              <a:t>Engage with DABA (Destination Arkansas Blackboard Assignment) on Blackboard!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F7960580-5400-E2D2-1E83-A934AD07B237}"/>
              </a:ext>
            </a:extLst>
          </p:cNvPr>
          <p:cNvGrpSpPr/>
          <p:nvPr/>
        </p:nvGrpSpPr>
        <p:grpSpPr>
          <a:xfrm>
            <a:off x="183317" y="1309855"/>
            <a:ext cx="2916984" cy="4761116"/>
            <a:chOff x="2628338" y="1254257"/>
            <a:chExt cx="2916984" cy="4323351"/>
          </a:xfrm>
        </p:grpSpPr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98C6AA4A-EB03-23C2-8BA4-2183B5D775B2}"/>
                </a:ext>
              </a:extLst>
            </p:cNvPr>
            <p:cNvSpPr txBox="1"/>
            <p:nvPr/>
          </p:nvSpPr>
          <p:spPr>
            <a:xfrm>
              <a:off x="2628338" y="1254257"/>
              <a:ext cx="2916984" cy="38568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267"/>
                </a:lnSpc>
              </a:pPr>
              <a:r>
                <a:rPr lang="en-US" sz="2500" dirty="0">
                  <a:solidFill>
                    <a:srgbClr val="424242"/>
                  </a:solidFill>
                  <a:latin typeface="Lato Bold"/>
                </a:rPr>
                <a:t>Find your space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D9B1838-955F-AF8F-7FD9-646A6CD683FD}"/>
                </a:ext>
              </a:extLst>
            </p:cNvPr>
            <p:cNvSpPr txBox="1"/>
            <p:nvPr/>
          </p:nvSpPr>
          <p:spPr>
            <a:xfrm>
              <a:off x="2783754" y="3779680"/>
              <a:ext cx="2469220" cy="17979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2333"/>
                </a:lnSpc>
              </a:pPr>
              <a:r>
                <a:rPr lang="en-US" sz="1500" dirty="0">
                  <a:solidFill>
                    <a:srgbClr val="424242"/>
                  </a:solidFill>
                  <a:latin typeface="Lato"/>
                </a:rPr>
                <a:t>Visit the libraries, the CORD, the Union and more to discover a space you love for designated studying!</a:t>
              </a:r>
            </a:p>
            <a:p>
              <a:pPr marL="0" marR="0" algn="l">
                <a:spcBef>
                  <a:spcPts val="0"/>
                </a:spcBef>
                <a:spcAft>
                  <a:spcPts val="0"/>
                </a:spcAft>
              </a:pPr>
              <a:r>
                <a:rPr lang="en-US" sz="1500" b="0" i="0" u="none" strike="noStrike" dirty="0">
                  <a:solidFill>
                    <a:srgbClr val="212121"/>
                  </a:solidFill>
                  <a:effectLst/>
                  <a:latin typeface="Lato" panose="020F0502020204030203" pitchFamily="34" charset="0"/>
                  <a:ea typeface="Lato" panose="020F0502020204030203" pitchFamily="34" charset="0"/>
                  <a:cs typeface="Lato" panose="020F0502020204030203" pitchFamily="34" charset="0"/>
                </a:rPr>
                <a:t> </a:t>
              </a:r>
            </a:p>
          </p:txBody>
        </p:sp>
      </p:grpSp>
      <p:pic>
        <p:nvPicPr>
          <p:cNvPr id="8" name="Picture 9">
            <a:extLst>
              <a:ext uri="{FF2B5EF4-FFF2-40B4-BE49-F238E27FC236}">
                <a16:creationId xmlns:a16="http://schemas.microsoft.com/office/drawing/2014/main" id="{2B7C26FD-AB7D-A6C5-624B-2FDCC326306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6089" r="16089"/>
          <a:stretch>
            <a:fillRect/>
          </a:stretch>
        </p:blipFill>
        <p:spPr>
          <a:xfrm>
            <a:off x="682241" y="2278943"/>
            <a:ext cx="1782205" cy="1752481"/>
          </a:xfrm>
          <a:prstGeom prst="rect">
            <a:avLst/>
          </a:prstGeom>
        </p:spPr>
      </p:pic>
      <p:pic>
        <p:nvPicPr>
          <p:cNvPr id="9" name="Picture 14">
            <a:extLst>
              <a:ext uri="{FF2B5EF4-FFF2-40B4-BE49-F238E27FC236}">
                <a16:creationId xmlns:a16="http://schemas.microsoft.com/office/drawing/2014/main" id="{5BCBCB1A-9575-6E69-0512-B835FAD7744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58056" y="2280130"/>
            <a:ext cx="2728589" cy="1875905"/>
          </a:xfrm>
          <a:prstGeom prst="rect">
            <a:avLst/>
          </a:prstGeom>
        </p:spPr>
      </p:pic>
      <p:pic>
        <p:nvPicPr>
          <p:cNvPr id="10" name="Picture 16">
            <a:extLst>
              <a:ext uri="{FF2B5EF4-FFF2-40B4-BE49-F238E27FC236}">
                <a16:creationId xmlns:a16="http://schemas.microsoft.com/office/drawing/2014/main" id="{AC116153-3E83-0F96-162A-108D24D70DD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33119" y="2410327"/>
            <a:ext cx="2584993" cy="1621097"/>
          </a:xfrm>
          <a:prstGeom prst="rect">
            <a:avLst/>
          </a:prstGeom>
        </p:spPr>
      </p:pic>
      <p:pic>
        <p:nvPicPr>
          <p:cNvPr id="12" name="Picture 11" descr="A close-up of a logo&#10;&#10;AI-generated content may be incorrect.">
            <a:extLst>
              <a:ext uri="{FF2B5EF4-FFF2-40B4-BE49-F238E27FC236}">
                <a16:creationId xmlns:a16="http://schemas.microsoft.com/office/drawing/2014/main" id="{76C20F03-D6E7-D6C9-00AD-0EF961E6CD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1678" y="2401672"/>
            <a:ext cx="1784338" cy="178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3879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442664" y="6141056"/>
            <a:ext cx="10209321" cy="31145"/>
          </a:xfrm>
          <a:prstGeom prst="line">
            <a:avLst/>
          </a:prstGeom>
          <a:ln w="66675" cap="flat">
            <a:solidFill>
              <a:srgbClr val="9D2235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12192000" cy="754841"/>
            <a:chOff x="0" y="0"/>
            <a:chExt cx="4816593" cy="29820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98209"/>
            </a:xfrm>
            <a:custGeom>
              <a:avLst/>
              <a:gdLst/>
              <a:ahLst/>
              <a:cxnLst/>
              <a:rect l="l" t="t" r="r" b="b"/>
              <a:pathLst>
                <a:path w="4816592" h="298209">
                  <a:moveTo>
                    <a:pt x="0" y="0"/>
                  </a:moveTo>
                  <a:lnTo>
                    <a:pt x="4816592" y="0"/>
                  </a:lnTo>
                  <a:lnTo>
                    <a:pt x="4816592" y="298209"/>
                  </a:lnTo>
                  <a:lnTo>
                    <a:pt x="0" y="298209"/>
                  </a:lnTo>
                  <a:close/>
                </a:path>
              </a:pathLst>
            </a:custGeom>
            <a:solidFill>
              <a:srgbClr val="2B526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1400"/>
                </a:lnSpc>
              </a:pPr>
              <a:endParaRPr sz="1200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r="85133"/>
          <a:stretch>
            <a:fillRect/>
          </a:stretch>
        </p:blipFill>
        <p:spPr>
          <a:xfrm>
            <a:off x="10989075" y="5643329"/>
            <a:ext cx="765967" cy="95100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698500" y="1821038"/>
            <a:ext cx="430085" cy="43008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698501" y="2484178"/>
            <a:ext cx="427999" cy="4279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85800" y="3967567"/>
            <a:ext cx="430085" cy="43008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694237" y="3210267"/>
            <a:ext cx="427999" cy="4279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06937" y="4582456"/>
            <a:ext cx="427999" cy="650949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2597" y="119024"/>
            <a:ext cx="9911303" cy="5430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67"/>
              </a:lnSpc>
            </a:pPr>
            <a:r>
              <a:rPr lang="en-US" sz="3500" b="1" spc="153" dirty="0">
                <a:solidFill>
                  <a:srgbClr val="FFFFFF"/>
                </a:solidFill>
                <a:latin typeface="Lato Bold Bold"/>
              </a:rPr>
              <a:t>CONNECT @ the CORD!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436718" y="1502333"/>
            <a:ext cx="2807413" cy="3596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834"/>
              </a:lnSpc>
            </a:pPr>
            <a:r>
              <a:rPr lang="en-US" sz="2500" u="sng" dirty="0" err="1">
                <a:solidFill>
                  <a:srgbClr val="9D2235"/>
                </a:solidFill>
                <a:latin typeface="Lato Bold"/>
              </a:rPr>
              <a:t>success.uark.edu</a:t>
            </a:r>
            <a:endParaRPr lang="en-US" sz="2500" u="sng" dirty="0">
              <a:solidFill>
                <a:srgbClr val="9D2235"/>
              </a:solidFill>
              <a:latin typeface="Lato Bold"/>
            </a:endParaRPr>
          </a:p>
          <a:p>
            <a:pPr>
              <a:lnSpc>
                <a:spcPts val="5834"/>
              </a:lnSpc>
            </a:pPr>
            <a:r>
              <a:rPr lang="en-US" sz="2500" dirty="0" err="1">
                <a:solidFill>
                  <a:srgbClr val="424242"/>
                </a:solidFill>
                <a:latin typeface="Lato"/>
              </a:rPr>
              <a:t>success@uark.edu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479-575-3174</a:t>
            </a: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@</a:t>
            </a:r>
            <a:r>
              <a:rPr lang="en-US" sz="2500" dirty="0" err="1">
                <a:solidFill>
                  <a:srgbClr val="424242"/>
                </a:solidFill>
                <a:latin typeface="Lato"/>
              </a:rPr>
              <a:t>UARKSuccess</a:t>
            </a:r>
            <a:endParaRPr lang="en-US" sz="2500" dirty="0">
              <a:solidFill>
                <a:srgbClr val="424242"/>
              </a:solidFill>
              <a:latin typeface="Lato"/>
            </a:endParaRPr>
          </a:p>
          <a:p>
            <a:pPr>
              <a:lnSpc>
                <a:spcPts val="5834"/>
              </a:lnSpc>
            </a:pPr>
            <a:r>
              <a:rPr lang="en-US" sz="2500" dirty="0">
                <a:solidFill>
                  <a:srgbClr val="424242"/>
                </a:solidFill>
                <a:latin typeface="Lato"/>
              </a:rPr>
              <a:t>Visit the CORD</a:t>
            </a: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13"/>
          <a:srcRect l="443" r="443"/>
          <a:stretch>
            <a:fillRect/>
          </a:stretch>
        </p:blipFill>
        <p:spPr>
          <a:xfrm>
            <a:off x="5700255" y="1605899"/>
            <a:ext cx="5456719" cy="3674832"/>
          </a:xfrm>
          <a:prstGeom prst="rect">
            <a:avLst/>
          </a:prstGeom>
        </p:spPr>
      </p:pic>
      <p:sp>
        <p:nvSpPr>
          <p:cNvPr id="15" name="TextBox 15"/>
          <p:cNvSpPr txBox="1"/>
          <p:nvPr/>
        </p:nvSpPr>
        <p:spPr>
          <a:xfrm>
            <a:off x="685800" y="1065835"/>
            <a:ext cx="5014455" cy="4859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2999" b="1" dirty="0">
                <a:solidFill>
                  <a:srgbClr val="9D2235"/>
                </a:solidFill>
                <a:latin typeface="Lato Bold Bold"/>
              </a:rPr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463124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501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ASCR Tech</dc:creator>
  <cp:lastModifiedBy>Jen Edwards</cp:lastModifiedBy>
  <cp:revision>17</cp:revision>
  <dcterms:created xsi:type="dcterms:W3CDTF">2023-10-26T14:12:22Z</dcterms:created>
  <dcterms:modified xsi:type="dcterms:W3CDTF">2025-04-08T15:03:10Z</dcterms:modified>
</cp:coreProperties>
</file>