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7" r:id="rId5"/>
    <p:sldId id="264" r:id="rId6"/>
    <p:sldId id="271" r:id="rId7"/>
    <p:sldId id="263" r:id="rId8"/>
    <p:sldId id="260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69" r:id="rId17"/>
    <p:sldId id="290" r:id="rId18"/>
    <p:sldId id="291" r:id="rId19"/>
    <p:sldId id="275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2235"/>
    <a:srgbClr val="EE1648"/>
    <a:srgbClr val="301333"/>
    <a:srgbClr val="2F1332"/>
    <a:srgbClr val="ED17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434053-53A7-4028-8E8A-BFC24432B672}" v="282" dt="2026-03-09T15:30:42.672"/>
    <p1510:client id="{7F95B5D3-F94D-404A-8F34-6E0810C9DCDD}" v="1" dt="2026-03-09T15:13:56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6" autoAdjust="0"/>
    <p:restoredTop sz="86441" autoAdjust="0"/>
  </p:normalViewPr>
  <p:slideViewPr>
    <p:cSldViewPr snapToGrid="0">
      <p:cViewPr varScale="1">
        <p:scale>
          <a:sx n="76" d="100"/>
          <a:sy n="76" d="100"/>
        </p:scale>
        <p:origin x="120" y="5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554D1-BB7C-6C41-BD69-C4037780192A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50243-906C-B749-BF47-9249CF92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3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58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Pictured: Dean Coon leads the students in our Senior Common Room ceremony, which takes place each year before spring commencement.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63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Pictured: Dr. Scott Jackson, a local dermatologist in private practice, who taught a special honors forum on the history of dermatology. </a:t>
            </a:r>
          </a:p>
          <a:p>
            <a:pPr marL="171450" indent="-171450">
              <a:buFont typeface="Arial" charset="0"/>
              <a:buChar char="•"/>
            </a:pPr>
            <a:r>
              <a:rPr lang="en-US"/>
              <a:t>Make</a:t>
            </a:r>
            <a:r>
              <a:rPr lang="en-US" baseline="0"/>
              <a:t> sure to emphasize how this is the “best of both worlds:” small college experience with all of the opportunities at a research-one university.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/>
              <a:t>Honors course requirements vary widely across academic college, but you will not be taking all honors courses, all the time</a:t>
            </a:r>
          </a:p>
          <a:p>
            <a:pPr marL="171450" indent="-171450">
              <a:buFont typeface="Arial" charset="0"/>
              <a:buChar char="•"/>
            </a:pPr>
            <a:r>
              <a:rPr lang="en-US"/>
              <a:t>You won’t need to pay extra fees or a higher tuition rate</a:t>
            </a:r>
          </a:p>
          <a:p>
            <a:pPr marL="171450" indent="-171450">
              <a:buFont typeface="Arial" charset="0"/>
              <a:buChar char="•"/>
            </a:pPr>
            <a:r>
              <a:rPr lang="en-US"/>
              <a:t>Also mention advanced academic registration</a:t>
            </a:r>
          </a:p>
          <a:p>
            <a:r>
              <a:rPr lang="en-US"/>
              <a:t>Some classes you could highlight: </a:t>
            </a:r>
          </a:p>
          <a:p>
            <a:r>
              <a:rPr lang="en-US" sz="1200" b="1">
                <a:latin typeface="+mn-lt"/>
                <a:ea typeface="Helvetica" charset="0"/>
                <a:cs typeface="Helvetica" charset="0"/>
              </a:rPr>
              <a:t>Wrongful Convictions 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with Professor Tiffany Murphy, J.D. in the Law School</a:t>
            </a:r>
          </a:p>
          <a:p>
            <a:r>
              <a:rPr lang="en-US" sz="1200" b="1">
                <a:latin typeface="+mn-lt"/>
                <a:ea typeface="Helvetica" charset="0"/>
                <a:cs typeface="Helvetica" charset="0"/>
              </a:rPr>
              <a:t>Inspired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 with Dean Lynda Coon and Sandy Edwards from Crystal Bridges</a:t>
            </a:r>
          </a:p>
          <a:p>
            <a:r>
              <a:rPr lang="en-US" sz="1200" b="1">
                <a:latin typeface="+mn-lt"/>
                <a:ea typeface="Helvetica" charset="0"/>
                <a:cs typeface="Helvetica" charset="0"/>
              </a:rPr>
              <a:t>Bad Medicine 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with Dr. Trish Starks</a:t>
            </a:r>
          </a:p>
          <a:p>
            <a:r>
              <a:rPr lang="en-US" sz="1200" b="1">
                <a:latin typeface="+mn-lt"/>
                <a:ea typeface="Helvetica" charset="0"/>
                <a:cs typeface="Helvetica" charset="0"/>
              </a:rPr>
              <a:t>Catapult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 with Dr. Suzanne McCray</a:t>
            </a:r>
          </a:p>
          <a:p>
            <a:r>
              <a:rPr lang="en-US" sz="1200">
                <a:latin typeface="+mn-lt"/>
                <a:ea typeface="Helvetica" charset="0"/>
                <a:cs typeface="Helvetica" charset="0"/>
              </a:rPr>
              <a:t>Also feature courses on contemporary topics, such as </a:t>
            </a:r>
            <a:r>
              <a:rPr lang="en-US" sz="1200" b="1">
                <a:latin typeface="+mn-lt"/>
                <a:ea typeface="Helvetica" charset="0"/>
                <a:cs typeface="Helvetica" charset="0"/>
              </a:rPr>
              <a:t>Blockchain,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 </a:t>
            </a:r>
            <a:r>
              <a:rPr lang="en-US" sz="1200" b="1">
                <a:latin typeface="+mn-lt"/>
                <a:ea typeface="Helvetica" charset="0"/>
                <a:cs typeface="Helvetica" charset="0"/>
              </a:rPr>
              <a:t>Bioethics, 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and </a:t>
            </a:r>
            <a:r>
              <a:rPr lang="en-US" sz="1200" b="1">
                <a:latin typeface="+mn-lt"/>
                <a:ea typeface="Helvetica" charset="0"/>
                <a:cs typeface="Helvetica" charset="0"/>
              </a:rPr>
              <a:t>Gene Editing</a:t>
            </a:r>
            <a:endParaRPr lang="en-US" sz="1200">
              <a:latin typeface="+mn-lt"/>
              <a:ea typeface="Helvetica" charset="0"/>
              <a:cs typeface="Helvetica" charset="0"/>
            </a:endParaRPr>
          </a:p>
          <a:p>
            <a:pPr marL="171450" indent="-171450">
              <a:buFont typeface="Arial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/>
              <a:t>Pictured: Students in the Museum class get to tour the vault at Crystal Bridges Museum of American Art.</a:t>
            </a:r>
          </a:p>
          <a:p>
            <a:pPr marL="171450" indent="-171450">
              <a:buFont typeface="Arial" charset="0"/>
              <a:buChar char="•"/>
            </a:pPr>
            <a:r>
              <a:rPr lang="en-US"/>
              <a:t>Need to emphasize students</a:t>
            </a:r>
            <a:r>
              <a:rPr lang="en-US" baseline="0"/>
              <a:t> will be taking courses both within the major and as part of graduation requirements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Our current enrollment is about 3800 students in the Honors College, spread out across all academic majors.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2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Pictured: Students in Dr. Michelle Gray’s Aging Signature Seminar where suits that mimic the experience of being old/having aged.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Make sure to not just give examples,</a:t>
            </a:r>
            <a:r>
              <a:rPr lang="en-US" baseline="0"/>
              <a:t> but reference 1) study abroad brochure in the folder and 2) </a:t>
            </a:r>
            <a:r>
              <a:rPr lang="en-US" baseline="0" err="1"/>
              <a:t>HonorsTV</a:t>
            </a:r>
            <a:r>
              <a:rPr lang="en-US" baseline="0"/>
              <a:t>, which has videos from a number of study abroad locations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4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/>
              <a:t>Pictured: Honors students</a:t>
            </a:r>
            <a:r>
              <a:rPr lang="en-US" baseline="0"/>
              <a:t> in Japan, as part of the Honors Passport study abroad program. </a:t>
            </a:r>
            <a:endParaRPr lang="en-US"/>
          </a:p>
          <a:p>
            <a:pPr marL="171450" indent="-171450">
              <a:buFont typeface="Arial" charset="0"/>
              <a:buChar char="•"/>
            </a:pPr>
            <a:r>
              <a:rPr lang="en-US"/>
              <a:t>Make sure to not just give examples,</a:t>
            </a:r>
            <a:r>
              <a:rPr lang="en-US" baseline="0"/>
              <a:t> but reference 1) study abroad brochure in the folder and 2) </a:t>
            </a:r>
            <a:r>
              <a:rPr lang="en-US" baseline="0" err="1"/>
              <a:t>HonorsTV</a:t>
            </a:r>
            <a:r>
              <a:rPr lang="en-US" baseline="0"/>
              <a:t>, which has videos from a number of study abroad locations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14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Pictured: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Biomedical engineering major Mary Jia is the first undergraduate to conduct research in Chris Nelson’s gene editing lab. She is working with cutting-edge CRISPR techniques to develop therapies for a rare genetic disease. Mary was awarded the Goldwater Scholarship this year and would like to use gene editing to tackle other critical diseases, such as cancer.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 facts: Chris Nelson is an honors alumnus/former Honors College fellow, and Mary is a Bodenhamer Fellow.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13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Pictured: Ethan Batey with his research mentor, Dr. Bin Dong (chemistry and biochemistry), studying optical microscopy. Batey was published as a first author multiple times as an undergrad and won the Goldwater scholarship to pursue a PhD. </a:t>
            </a:r>
            <a:r>
              <a:rPr lang="en-US" b="0" i="0">
                <a:solidFill>
                  <a:srgbClr val="444444"/>
                </a:solidFill>
                <a:effectLst/>
                <a:latin typeface="Aptos" panose="020B0004020202020204" pitchFamily="34" charset="0"/>
              </a:rPr>
              <a:t>​​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77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4400"/>
              <a:t>Pictured: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Elijah Conley,</a:t>
            </a:r>
            <a:r>
              <a:rPr lang="en-US" sz="1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first-gen honors Path Scholar, ARSC, political science/journalism from Melbourne, AR. As an undergrad, he interned with the Congressional Black Caucus. He recently graduated from Georgetown Law and is moving to eastern Arkansas to clerk for a federal judge.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Really emphasize that this is to help honors students take advantages of all of the resources we have just outlined in the Honors College in a way that will prepare them for the next step in life.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G</a:t>
            </a:r>
            <a:r>
              <a:rPr lang="en-US"/>
              <a:t>lobal Experiences – Where will you explore?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R</a:t>
            </a:r>
            <a:r>
              <a:rPr lang="en-US"/>
              <a:t>esearch – What will you investigate?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E</a:t>
            </a:r>
            <a:r>
              <a:rPr lang="en-US"/>
              <a:t>ngagement – How will you get involved?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A</a:t>
            </a:r>
            <a:r>
              <a:rPr lang="en-US"/>
              <a:t>cademics – How will you expand your knowledge?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T</a:t>
            </a:r>
            <a:r>
              <a:rPr lang="en-US"/>
              <a:t>rajectory – How will you prepare for the next phase of your journey?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3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3">
            <a:extLst>
              <a:ext uri="{FF2B5EF4-FFF2-40B4-BE49-F238E27FC236}">
                <a16:creationId xmlns:a16="http://schemas.microsoft.com/office/drawing/2014/main" id="{C2CB594D-F648-8BAB-2018-BF44549C196C}"/>
              </a:ext>
            </a:extLst>
          </p:cNvPr>
          <p:cNvGrpSpPr/>
          <p:nvPr userDrawn="1"/>
        </p:nvGrpSpPr>
        <p:grpSpPr>
          <a:xfrm>
            <a:off x="0" y="-157996"/>
            <a:ext cx="5120303" cy="7513515"/>
            <a:chOff x="0" y="0"/>
            <a:chExt cx="2022836" cy="2709333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FD5330BD-B968-D4A9-B8DA-6AA0EB45E723}"/>
                </a:ext>
              </a:extLst>
            </p:cNvPr>
            <p:cNvSpPr/>
            <p:nvPr/>
          </p:nvSpPr>
          <p:spPr>
            <a:xfrm>
              <a:off x="0" y="0"/>
              <a:ext cx="2022836" cy="2709333"/>
            </a:xfrm>
            <a:custGeom>
              <a:avLst/>
              <a:gdLst/>
              <a:ahLst/>
              <a:cxnLst/>
              <a:rect l="l" t="t" r="r" b="b"/>
              <a:pathLst>
                <a:path w="2022836" h="2709333">
                  <a:moveTo>
                    <a:pt x="0" y="0"/>
                  </a:moveTo>
                  <a:lnTo>
                    <a:pt x="2022836" y="0"/>
                  </a:lnTo>
                  <a:lnTo>
                    <a:pt x="20228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194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0C02BE93-6DCB-295C-8BD6-FD5C17AB0215}"/>
                </a:ext>
              </a:extLst>
            </p:cNvPr>
            <p:cNvSpPr txBox="1"/>
            <p:nvPr/>
          </p:nvSpPr>
          <p:spPr>
            <a:xfrm>
              <a:off x="0" y="-47625"/>
              <a:ext cx="202283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62"/>
                </a:lnSpc>
              </a:pPr>
              <a:endParaRPr sz="1200"/>
            </a:p>
          </p:txBody>
        </p:sp>
      </p:grpSp>
      <p:sp>
        <p:nvSpPr>
          <p:cNvPr id="21" name="Freeform 6">
            <a:extLst>
              <a:ext uri="{FF2B5EF4-FFF2-40B4-BE49-F238E27FC236}">
                <a16:creationId xmlns:a16="http://schemas.microsoft.com/office/drawing/2014/main" id="{3A28CABC-6295-7319-87C4-FB3B56C5CC16}"/>
              </a:ext>
            </a:extLst>
          </p:cNvPr>
          <p:cNvSpPr/>
          <p:nvPr userDrawn="1"/>
        </p:nvSpPr>
        <p:spPr>
          <a:xfrm>
            <a:off x="237916" y="4825274"/>
            <a:ext cx="4644473" cy="589649"/>
          </a:xfrm>
          <a:custGeom>
            <a:avLst/>
            <a:gdLst/>
            <a:ahLst/>
            <a:cxnLst/>
            <a:rect l="l" t="t" r="r" b="b"/>
            <a:pathLst>
              <a:path w="6966709" h="884474">
                <a:moveTo>
                  <a:pt x="0" y="0"/>
                </a:moveTo>
                <a:lnTo>
                  <a:pt x="6966708" y="0"/>
                </a:lnTo>
                <a:lnTo>
                  <a:pt x="6966708" y="884474"/>
                </a:lnTo>
                <a:lnTo>
                  <a:pt x="0" y="88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5D30FEA0-B991-1A11-70C3-2050A4726350}"/>
              </a:ext>
            </a:extLst>
          </p:cNvPr>
          <p:cNvSpPr/>
          <p:nvPr userDrawn="1"/>
        </p:nvSpPr>
        <p:spPr>
          <a:xfrm>
            <a:off x="378719" y="1443078"/>
            <a:ext cx="4362865" cy="3155421"/>
          </a:xfrm>
          <a:custGeom>
            <a:avLst/>
            <a:gdLst/>
            <a:ahLst/>
            <a:cxnLst/>
            <a:rect l="l" t="t" r="r" b="b"/>
            <a:pathLst>
              <a:path w="6544298" h="4733132">
                <a:moveTo>
                  <a:pt x="0" y="0"/>
                </a:moveTo>
                <a:lnTo>
                  <a:pt x="6544298" y="0"/>
                </a:lnTo>
                <a:lnTo>
                  <a:pt x="6544298" y="4733132"/>
                </a:lnTo>
                <a:lnTo>
                  <a:pt x="0" y="4733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05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450DCD-C0EE-76C6-8A79-089EA3F5F4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9688" y="-158750"/>
            <a:ext cx="7072312" cy="7513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999A-8621-8317-58D6-A778E15A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754" y="365125"/>
            <a:ext cx="891104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A47-4107-363C-F2F3-49794AF4C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825625"/>
            <a:ext cx="36532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86DEB-CE70-2ACB-CC45-6C8CA9E8D3BA}"/>
              </a:ext>
            </a:extLst>
          </p:cNvPr>
          <p:cNvSpPr/>
          <p:nvPr userDrawn="1"/>
        </p:nvSpPr>
        <p:spPr>
          <a:xfrm>
            <a:off x="7539931" y="3016000"/>
            <a:ext cx="4298373" cy="2938674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72C9BC-9FD6-9DEC-E790-5EE2AF0E791E}"/>
              </a:ext>
            </a:extLst>
          </p:cNvPr>
          <p:cNvSpPr/>
          <p:nvPr userDrawn="1"/>
        </p:nvSpPr>
        <p:spPr>
          <a:xfrm>
            <a:off x="232063" y="0"/>
            <a:ext cx="1901537" cy="6858000"/>
          </a:xfrm>
          <a:prstGeom prst="rect">
            <a:avLst/>
          </a:prstGeom>
          <a:solidFill>
            <a:srgbClr val="2F13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73C24C-8B54-9664-F776-AAA70547A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132" y="2766218"/>
            <a:ext cx="1037397" cy="132556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41CD45-1362-AB6B-3E94-5F67D082BC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93" y="2106839"/>
            <a:ext cx="5222875" cy="3536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3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eft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999A-8621-8317-58D6-A778E15A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754" y="365125"/>
            <a:ext cx="891104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A47-4107-363C-F2F3-49794AF4C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825625"/>
            <a:ext cx="36532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86DEB-CE70-2ACB-CC45-6C8CA9E8D3BA}"/>
              </a:ext>
            </a:extLst>
          </p:cNvPr>
          <p:cNvSpPr/>
          <p:nvPr userDrawn="1"/>
        </p:nvSpPr>
        <p:spPr>
          <a:xfrm>
            <a:off x="7600060" y="365125"/>
            <a:ext cx="4298373" cy="6127750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72C9BC-9FD6-9DEC-E790-5EE2AF0E791E}"/>
              </a:ext>
            </a:extLst>
          </p:cNvPr>
          <p:cNvSpPr/>
          <p:nvPr userDrawn="1"/>
        </p:nvSpPr>
        <p:spPr>
          <a:xfrm>
            <a:off x="232063" y="0"/>
            <a:ext cx="1901537" cy="6858000"/>
          </a:xfrm>
          <a:prstGeom prst="rect">
            <a:avLst/>
          </a:prstGeom>
          <a:solidFill>
            <a:srgbClr val="2F13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73C24C-8B54-9664-F776-AAA70547A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132" y="2766218"/>
            <a:ext cx="1037397" cy="132556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41CD45-1362-AB6B-3E94-5F67D082BC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93" y="2106839"/>
            <a:ext cx="5222875" cy="3536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0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999A-8621-8317-58D6-A778E15A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85" y="381657"/>
            <a:ext cx="952821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A47-4107-363C-F2F3-49794AF4C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2080600"/>
            <a:ext cx="36532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35C98-15B1-F6A4-CC85-CE40ED962AAE}"/>
              </a:ext>
            </a:extLst>
          </p:cNvPr>
          <p:cNvSpPr/>
          <p:nvPr userDrawn="1"/>
        </p:nvSpPr>
        <p:spPr>
          <a:xfrm>
            <a:off x="326085" y="2200816"/>
            <a:ext cx="4210402" cy="2878531"/>
          </a:xfrm>
          <a:prstGeom prst="rect">
            <a:avLst/>
          </a:prstGeom>
          <a:solidFill>
            <a:srgbClr val="2F1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79A9D0-E6D3-8326-6A22-3F3B31287A3D}"/>
              </a:ext>
            </a:extLst>
          </p:cNvPr>
          <p:cNvSpPr/>
          <p:nvPr userDrawn="1"/>
        </p:nvSpPr>
        <p:spPr>
          <a:xfrm>
            <a:off x="10114666" y="0"/>
            <a:ext cx="1901537" cy="6858000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EA1A984-C3BE-4404-30F3-0998BBD30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6735" y="2766218"/>
            <a:ext cx="1037397" cy="132556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41CD45-1362-AB6B-3E94-5F67D082BC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806" y="2568166"/>
            <a:ext cx="5222875" cy="3536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8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Right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999A-8621-8317-58D6-A778E15A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85" y="381657"/>
            <a:ext cx="9528212" cy="132556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A47-4107-363C-F2F3-49794AF4C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2080600"/>
            <a:ext cx="36532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35C98-15B1-F6A4-CC85-CE40ED962AAE}"/>
              </a:ext>
            </a:extLst>
          </p:cNvPr>
          <p:cNvSpPr/>
          <p:nvPr userDrawn="1"/>
        </p:nvSpPr>
        <p:spPr>
          <a:xfrm>
            <a:off x="326085" y="1135117"/>
            <a:ext cx="4210402" cy="5341226"/>
          </a:xfrm>
          <a:prstGeom prst="rect">
            <a:avLst/>
          </a:prstGeom>
          <a:solidFill>
            <a:srgbClr val="2F1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79A9D0-E6D3-8326-6A22-3F3B31287A3D}"/>
              </a:ext>
            </a:extLst>
          </p:cNvPr>
          <p:cNvSpPr/>
          <p:nvPr userDrawn="1"/>
        </p:nvSpPr>
        <p:spPr>
          <a:xfrm>
            <a:off x="10114666" y="0"/>
            <a:ext cx="1901537" cy="6858000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EA1A984-C3BE-4404-30F3-0998BBD30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6735" y="2766218"/>
            <a:ext cx="1037397" cy="132556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41CD45-1362-AB6B-3E94-5F67D082BC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806" y="2568166"/>
            <a:ext cx="5222875" cy="3536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 - Left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8E81-DB88-8008-5888-8BC3F1AF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68" y="587193"/>
            <a:ext cx="904613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C72D1D-E644-1509-D69E-89E2DE62B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68" y="1912756"/>
            <a:ext cx="90461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E3DFE-D65D-0208-BE0D-FE1BCD182452}"/>
              </a:ext>
            </a:extLst>
          </p:cNvPr>
          <p:cNvSpPr/>
          <p:nvPr userDrawn="1"/>
        </p:nvSpPr>
        <p:spPr>
          <a:xfrm>
            <a:off x="10114666" y="0"/>
            <a:ext cx="1901537" cy="6858000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3FF1FC2-4560-A032-CE30-1E83F4A49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6735" y="2766218"/>
            <a:ext cx="103739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9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Only - Left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8E81-DB88-8008-5888-8BC3F1AF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669" y="590549"/>
            <a:ext cx="904613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C72D1D-E644-1509-D69E-89E2DE62B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669" y="1916112"/>
            <a:ext cx="90461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BD19EA-30FF-489F-BE71-4E363B8C5F61}"/>
              </a:ext>
            </a:extLst>
          </p:cNvPr>
          <p:cNvSpPr/>
          <p:nvPr userDrawn="1"/>
        </p:nvSpPr>
        <p:spPr>
          <a:xfrm>
            <a:off x="232063" y="0"/>
            <a:ext cx="1901537" cy="6858000"/>
          </a:xfrm>
          <a:prstGeom prst="rect">
            <a:avLst/>
          </a:prstGeom>
          <a:solidFill>
            <a:srgbClr val="2F13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99302FB-3B37-6764-9DDB-E74DD93DC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132" y="2766218"/>
            <a:ext cx="103739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6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2">
            <a:extLst>
              <a:ext uri="{FF2B5EF4-FFF2-40B4-BE49-F238E27FC236}">
                <a16:creationId xmlns:a16="http://schemas.microsoft.com/office/drawing/2014/main" id="{DF51CC80-3C00-4C89-7C5E-460EE9A09D84}"/>
              </a:ext>
            </a:extLst>
          </p:cNvPr>
          <p:cNvSpPr/>
          <p:nvPr userDrawn="1"/>
        </p:nvSpPr>
        <p:spPr>
          <a:xfrm>
            <a:off x="4638351" y="4999459"/>
            <a:ext cx="23369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8AA4AEF2-E21B-EA84-148E-72C771C25D8C}"/>
              </a:ext>
            </a:extLst>
          </p:cNvPr>
          <p:cNvGrpSpPr/>
          <p:nvPr userDrawn="1"/>
        </p:nvGrpSpPr>
        <p:grpSpPr>
          <a:xfrm>
            <a:off x="9086142" y="0"/>
            <a:ext cx="3105858" cy="6858000"/>
            <a:chOff x="0" y="0"/>
            <a:chExt cx="1227006" cy="2709333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919D2467-E41B-4A32-90BF-4AFF0A2548D3}"/>
                </a:ext>
              </a:extLst>
            </p:cNvPr>
            <p:cNvSpPr/>
            <p:nvPr/>
          </p:nvSpPr>
          <p:spPr>
            <a:xfrm>
              <a:off x="0" y="0"/>
              <a:ext cx="1227006" cy="2709333"/>
            </a:xfrm>
            <a:custGeom>
              <a:avLst/>
              <a:gdLst/>
              <a:ahLst/>
              <a:cxnLst/>
              <a:rect l="l" t="t" r="r" b="b"/>
              <a:pathLst>
                <a:path w="1227006" h="2709333">
                  <a:moveTo>
                    <a:pt x="0" y="0"/>
                  </a:moveTo>
                  <a:lnTo>
                    <a:pt x="1227006" y="0"/>
                  </a:lnTo>
                  <a:lnTo>
                    <a:pt x="12270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194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DE6E084E-8ACA-083B-6C38-ABF4490173D6}"/>
                </a:ext>
              </a:extLst>
            </p:cNvPr>
            <p:cNvSpPr txBox="1"/>
            <p:nvPr/>
          </p:nvSpPr>
          <p:spPr>
            <a:xfrm>
              <a:off x="0" y="-47625"/>
              <a:ext cx="122700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62"/>
                </a:lnSpc>
              </a:pPr>
              <a:endParaRPr sz="1200"/>
            </a:p>
          </p:txBody>
        </p:sp>
      </p:grpSp>
      <p:grpSp>
        <p:nvGrpSpPr>
          <p:cNvPr id="43" name="Group 7">
            <a:extLst>
              <a:ext uri="{FF2B5EF4-FFF2-40B4-BE49-F238E27FC236}">
                <a16:creationId xmlns:a16="http://schemas.microsoft.com/office/drawing/2014/main" id="{44838EBE-7D07-02DB-7958-B65615C00BFC}"/>
              </a:ext>
            </a:extLst>
          </p:cNvPr>
          <p:cNvGrpSpPr/>
          <p:nvPr userDrawn="1"/>
        </p:nvGrpSpPr>
        <p:grpSpPr>
          <a:xfrm>
            <a:off x="9236162" y="1685708"/>
            <a:ext cx="4051755" cy="367749"/>
            <a:chOff x="0" y="0"/>
            <a:chExt cx="8103510" cy="735497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B39BD71-50F8-69C9-2E20-96762670550A}"/>
                </a:ext>
              </a:extLst>
            </p:cNvPr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5" name="TextBox 9">
              <a:extLst>
                <a:ext uri="{FF2B5EF4-FFF2-40B4-BE49-F238E27FC236}">
                  <a16:creationId xmlns:a16="http://schemas.microsoft.com/office/drawing/2014/main" id="{B9E04BC4-9AEE-78AA-07E6-C4CFCAAB84FE}"/>
                </a:ext>
              </a:extLst>
            </p:cNvPr>
            <p:cNvSpPr txBox="1"/>
            <p:nvPr/>
          </p:nvSpPr>
          <p:spPr>
            <a:xfrm>
              <a:off x="1025622" y="22594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479.575.7678</a:t>
              </a:r>
            </a:p>
          </p:txBody>
        </p:sp>
      </p:grpSp>
      <p:grpSp>
        <p:nvGrpSpPr>
          <p:cNvPr id="46" name="Group 10">
            <a:extLst>
              <a:ext uri="{FF2B5EF4-FFF2-40B4-BE49-F238E27FC236}">
                <a16:creationId xmlns:a16="http://schemas.microsoft.com/office/drawing/2014/main" id="{DC14FA51-C725-2D0F-1254-24A3F80B13D9}"/>
              </a:ext>
            </a:extLst>
          </p:cNvPr>
          <p:cNvGrpSpPr/>
          <p:nvPr userDrawn="1"/>
        </p:nvGrpSpPr>
        <p:grpSpPr>
          <a:xfrm>
            <a:off x="9236162" y="2193732"/>
            <a:ext cx="4051755" cy="367749"/>
            <a:chOff x="0" y="0"/>
            <a:chExt cx="8103510" cy="735497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6DCDEAAA-4E17-699C-8843-FDFA7F457FB2}"/>
                </a:ext>
              </a:extLst>
            </p:cNvPr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8E450AF3-2218-C1E9-CFBC-274BD92233E7}"/>
                </a:ext>
              </a:extLst>
            </p:cNvPr>
            <p:cNvSpPr txBox="1"/>
            <p:nvPr/>
          </p:nvSpPr>
          <p:spPr>
            <a:xfrm>
              <a:off x="1025622" y="65168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honors@uark.edu</a:t>
              </a:r>
            </a:p>
          </p:txBody>
        </p:sp>
      </p:grpSp>
      <p:grpSp>
        <p:nvGrpSpPr>
          <p:cNvPr id="49" name="Group 13">
            <a:extLst>
              <a:ext uri="{FF2B5EF4-FFF2-40B4-BE49-F238E27FC236}">
                <a16:creationId xmlns:a16="http://schemas.microsoft.com/office/drawing/2014/main" id="{6F107D26-4ED0-0BCF-B112-11F0BB597B46}"/>
              </a:ext>
            </a:extLst>
          </p:cNvPr>
          <p:cNvGrpSpPr/>
          <p:nvPr userDrawn="1"/>
        </p:nvGrpSpPr>
        <p:grpSpPr>
          <a:xfrm>
            <a:off x="9236162" y="2701757"/>
            <a:ext cx="4051755" cy="367749"/>
            <a:chOff x="0" y="0"/>
            <a:chExt cx="8103510" cy="735497"/>
          </a:xfrm>
        </p:grpSpPr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1AD0923B-71FB-1256-1E96-630FF0537A46}"/>
                </a:ext>
              </a:extLst>
            </p:cNvPr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1" name="TextBox 15">
              <a:extLst>
                <a:ext uri="{FF2B5EF4-FFF2-40B4-BE49-F238E27FC236}">
                  <a16:creationId xmlns:a16="http://schemas.microsoft.com/office/drawing/2014/main" id="{3C69068B-9A8C-A72D-D835-A827D384B195}"/>
                </a:ext>
              </a:extLst>
            </p:cNvPr>
            <p:cNvSpPr txBox="1"/>
            <p:nvPr/>
          </p:nvSpPr>
          <p:spPr>
            <a:xfrm>
              <a:off x="1025622" y="92652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www.honors.uark.edu</a:t>
              </a:r>
            </a:p>
          </p:txBody>
        </p:sp>
      </p:grpSp>
      <p:grpSp>
        <p:nvGrpSpPr>
          <p:cNvPr id="52" name="Group 16">
            <a:extLst>
              <a:ext uri="{FF2B5EF4-FFF2-40B4-BE49-F238E27FC236}">
                <a16:creationId xmlns:a16="http://schemas.microsoft.com/office/drawing/2014/main" id="{C9BE1BB0-88C6-3D90-06EA-4A47AF45C982}"/>
              </a:ext>
            </a:extLst>
          </p:cNvPr>
          <p:cNvGrpSpPr/>
          <p:nvPr userDrawn="1"/>
        </p:nvGrpSpPr>
        <p:grpSpPr>
          <a:xfrm>
            <a:off x="9236162" y="3209781"/>
            <a:ext cx="4051755" cy="367749"/>
            <a:chOff x="0" y="0"/>
            <a:chExt cx="8103510" cy="735497"/>
          </a:xfrm>
        </p:grpSpPr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64765D14-E903-8377-E623-CA948F52EFE8}"/>
                </a:ext>
              </a:extLst>
            </p:cNvPr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C08D9BD3-F7B1-7B46-E05A-5894CF8B394E}"/>
                </a:ext>
              </a:extLst>
            </p:cNvPr>
            <p:cNvSpPr txBox="1"/>
            <p:nvPr/>
          </p:nvSpPr>
          <p:spPr>
            <a:xfrm>
              <a:off x="1025622" y="65168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@uarkhonors</a:t>
              </a:r>
            </a:p>
          </p:txBody>
        </p:sp>
      </p:grpSp>
      <p:sp>
        <p:nvSpPr>
          <p:cNvPr id="56" name="Freeform 20">
            <a:extLst>
              <a:ext uri="{FF2B5EF4-FFF2-40B4-BE49-F238E27FC236}">
                <a16:creationId xmlns:a16="http://schemas.microsoft.com/office/drawing/2014/main" id="{791738F9-7CC0-AFC5-3B01-4C36D46B0DD0}"/>
              </a:ext>
            </a:extLst>
          </p:cNvPr>
          <p:cNvSpPr/>
          <p:nvPr userDrawn="1"/>
        </p:nvSpPr>
        <p:spPr>
          <a:xfrm>
            <a:off x="9739732" y="6044487"/>
            <a:ext cx="2278898" cy="657959"/>
          </a:xfrm>
          <a:custGeom>
            <a:avLst/>
            <a:gdLst/>
            <a:ahLst/>
            <a:cxnLst/>
            <a:rect l="l" t="t" r="r" b="b"/>
            <a:pathLst>
              <a:path w="3418347" h="986938">
                <a:moveTo>
                  <a:pt x="0" y="0"/>
                </a:moveTo>
                <a:lnTo>
                  <a:pt x="3418347" y="0"/>
                </a:lnTo>
                <a:lnTo>
                  <a:pt x="3418347" y="986938"/>
                </a:lnTo>
                <a:lnTo>
                  <a:pt x="0" y="986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7" name="TextBox 21">
            <a:extLst>
              <a:ext uri="{FF2B5EF4-FFF2-40B4-BE49-F238E27FC236}">
                <a16:creationId xmlns:a16="http://schemas.microsoft.com/office/drawing/2014/main" id="{17AE8434-4152-D77F-BEBE-03232A2A7A1E}"/>
              </a:ext>
            </a:extLst>
          </p:cNvPr>
          <p:cNvSpPr txBox="1"/>
          <p:nvPr userDrawn="1"/>
        </p:nvSpPr>
        <p:spPr>
          <a:xfrm>
            <a:off x="9236162" y="265442"/>
            <a:ext cx="242693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6"/>
              </a:lnSpc>
            </a:pPr>
            <a:r>
              <a:rPr lang="en-US" sz="4916">
                <a:solidFill>
                  <a:srgbClr val="FFFFFF"/>
                </a:solidFill>
                <a:latin typeface="Gotham Bold"/>
              </a:rPr>
              <a:t>Learn More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49EF715-A4A7-9768-B962-6C0A0F9A6D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868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9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0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54" r:id="rId6"/>
    <p:sldLayoutId id="2147483663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888E90-E9FC-4F44-FFE8-DC6E7BF06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39931" y="3016000"/>
            <a:ext cx="4298373" cy="2938674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0E79C-7D62-2D2D-86E6-5A8ADA10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83" y="310420"/>
            <a:ext cx="8596745" cy="1325563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ptos"/>
                <a:cs typeface="Calibri" panose="020F0502020204030204" pitchFamily="34" charset="0"/>
              </a:rPr>
              <a:t>The Honors College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6165B6-4D2A-622F-FBE3-B651D595D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8"/>
          <a:stretch/>
        </p:blipFill>
        <p:spPr>
          <a:xfrm>
            <a:off x="6278318" y="2093729"/>
            <a:ext cx="5223163" cy="3536513"/>
          </a:xfr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2B6387B-34B0-E066-5CE4-D3E7B4F208DA}"/>
              </a:ext>
            </a:extLst>
          </p:cNvPr>
          <p:cNvSpPr txBox="1">
            <a:spLocks/>
          </p:cNvSpPr>
          <p:nvPr/>
        </p:nvSpPr>
        <p:spPr>
          <a:xfrm>
            <a:off x="2324983" y="1508014"/>
            <a:ext cx="3577427" cy="5032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Aptos"/>
                <a:ea typeface="Helvetica" charset="0"/>
                <a:cs typeface="Calibri" panose="020F0502020204030204" pitchFamily="34" charset="0"/>
              </a:rPr>
              <a:t>Created in 2002 with the help of a donation from the Walton Family Foundation</a:t>
            </a:r>
          </a:p>
          <a:p>
            <a:r>
              <a:rPr lang="en-US" sz="2600">
                <a:latin typeface="Aptos"/>
                <a:ea typeface="Helvetica" charset="0"/>
                <a:cs typeface="Calibri" panose="020F0502020204030204" pitchFamily="34" charset="0"/>
              </a:rPr>
              <a:t>Our goals: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600">
                <a:latin typeface="Aptos"/>
                <a:ea typeface="Helvetica" charset="0"/>
                <a:cs typeface="Calibri" panose="020F0502020204030204" pitchFamily="34" charset="0"/>
              </a:rPr>
              <a:t>To make for a </a:t>
            </a:r>
            <a:r>
              <a:rPr lang="en-US" sz="2600" b="1">
                <a:latin typeface="Aptos"/>
                <a:ea typeface="Helvetica" charset="0"/>
                <a:cs typeface="Calibri" panose="020F0502020204030204" pitchFamily="34" charset="0"/>
              </a:rPr>
              <a:t>more fulfilling college experience</a:t>
            </a:r>
            <a:r>
              <a:rPr lang="en-US" sz="2600">
                <a:latin typeface="Aptos"/>
                <a:ea typeface="Helvetica" charset="0"/>
                <a:cs typeface="Calibri" panose="020F0502020204030204" pitchFamily="34" charset="0"/>
              </a:rPr>
              <a:t>, both inside and outside the classroom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600">
                <a:latin typeface="Aptos"/>
                <a:ea typeface="Helvetica" charset="0"/>
                <a:cs typeface="Calibri" panose="020F0502020204030204" pitchFamily="34" charset="0"/>
              </a:rPr>
              <a:t>To prepare our students for the </a:t>
            </a:r>
            <a:r>
              <a:rPr lang="en-US" sz="2600" b="1">
                <a:latin typeface="Aptos"/>
                <a:ea typeface="Helvetica" charset="0"/>
                <a:cs typeface="Calibri" panose="020F0502020204030204" pitchFamily="34" charset="0"/>
              </a:rPr>
              <a:t>next steps in life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29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52F3-43E2-F294-AFF3-A7E8F975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for Study Abroad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4BB63-5624-A907-5AF7-C8DE5DC25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595020"/>
            <a:ext cx="3653248" cy="4917824"/>
          </a:xfrm>
        </p:spPr>
        <p:txBody>
          <a:bodyPr lIns="91440" tIns="45720" rIns="91440" bIns="45720" anchor="t"/>
          <a:lstStyle/>
          <a:p>
            <a:r>
              <a:rPr lang="en-US" sz="2100" b="1">
                <a:latin typeface="+mn-lt"/>
              </a:rPr>
              <a:t>Plan early! </a:t>
            </a:r>
          </a:p>
          <a:p>
            <a:pPr lvl="1"/>
            <a:r>
              <a:rPr lang="en-US" sz="2100">
                <a:latin typeface="+mn-lt"/>
              </a:rPr>
              <a:t>Visit the Study Abroad website: studyabroad.uark.edu</a:t>
            </a:r>
          </a:p>
          <a:p>
            <a:pPr lvl="1"/>
            <a:r>
              <a:rPr lang="en-US" sz="2100">
                <a:latin typeface="+mn-lt"/>
              </a:rPr>
              <a:t>Meet with the Office of Study Abroad</a:t>
            </a:r>
          </a:p>
          <a:p>
            <a:r>
              <a:rPr lang="en-US" sz="2100" b="1">
                <a:latin typeface="+mn-lt"/>
              </a:rPr>
              <a:t>Know the honors course requirements for each grant</a:t>
            </a:r>
          </a:p>
          <a:p>
            <a:r>
              <a:rPr lang="en-US" sz="2100" b="1">
                <a:latin typeface="+mn-lt"/>
              </a:rPr>
              <a:t>Use Honors College resources</a:t>
            </a:r>
          </a:p>
          <a:p>
            <a:pPr lvl="1"/>
            <a:r>
              <a:rPr lang="en-US" sz="2100">
                <a:latin typeface="+mn-lt"/>
              </a:rPr>
              <a:t>Honors College website</a:t>
            </a:r>
          </a:p>
          <a:p>
            <a:pPr lvl="1"/>
            <a:r>
              <a:rPr lang="en-US" sz="2100">
                <a:latin typeface="+mn-lt"/>
              </a:rPr>
              <a:t>Grants Manager: Chelsea Hodge, cew003@uark.edu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F62CEA-F568-66EA-26CD-EE8F89CD4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78" r="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14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8A38-0D34-C7C4-BB86-8A09708F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47884-F708-01E8-6040-69C6196214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1253331"/>
            <a:ext cx="3653248" cy="4351338"/>
          </a:xfrm>
        </p:spPr>
        <p:txBody>
          <a:bodyPr/>
          <a:lstStyle/>
          <a:p>
            <a:r>
              <a:rPr lang="en-US" sz="2400" dirty="0">
                <a:latin typeface="+mn-lt"/>
                <a:ea typeface="Helvetica" charset="0"/>
                <a:cs typeface="Helvetica" charset="0"/>
              </a:rPr>
              <a:t>All honors students are required to complete a </a:t>
            </a:r>
            <a:r>
              <a:rPr lang="en-US" sz="2400" b="1" dirty="0">
                <a:latin typeface="+mn-lt"/>
                <a:ea typeface="Helvetica" charset="0"/>
                <a:cs typeface="Helvetica" charset="0"/>
              </a:rPr>
              <a:t>faculty-led, undergraduate research project or creative activity </a:t>
            </a:r>
            <a:r>
              <a:rPr lang="en-US" sz="2400" dirty="0">
                <a:latin typeface="+mn-lt"/>
                <a:ea typeface="Helvetica" charset="0"/>
                <a:cs typeface="Helvetica" charset="0"/>
              </a:rPr>
              <a:t>in their academic field</a:t>
            </a:r>
          </a:p>
          <a:p>
            <a:pPr lvl="1"/>
            <a:r>
              <a:rPr lang="en-US" b="1" dirty="0">
                <a:latin typeface="+mn-lt"/>
                <a:ea typeface="Helvetica" charset="0"/>
                <a:cs typeface="Helvetica" charset="0"/>
              </a:rPr>
              <a:t>Grant funding </a:t>
            </a:r>
            <a:r>
              <a:rPr lang="en-US" dirty="0">
                <a:latin typeface="+mn-lt"/>
                <a:ea typeface="Helvetica" charset="0"/>
                <a:cs typeface="Helvetica" charset="0"/>
              </a:rPr>
              <a:t>is available to support your project</a:t>
            </a:r>
          </a:p>
          <a:p>
            <a:r>
              <a:rPr lang="en-US" sz="2400" dirty="0">
                <a:latin typeface="+mn-lt"/>
                <a:ea typeface="Helvetica" charset="0"/>
                <a:cs typeface="Helvetica" charset="0"/>
              </a:rPr>
              <a:t>This project serves as </a:t>
            </a:r>
            <a:r>
              <a:rPr lang="en-US" sz="2400" b="1" dirty="0">
                <a:latin typeface="+mn-lt"/>
                <a:ea typeface="Helvetica" charset="0"/>
                <a:cs typeface="Helvetica" charset="0"/>
              </a:rPr>
              <a:t>fantastic preparation </a:t>
            </a:r>
            <a:r>
              <a:rPr lang="en-US" sz="2400" dirty="0">
                <a:latin typeface="+mn-lt"/>
                <a:ea typeface="Helvetica" charset="0"/>
                <a:cs typeface="Helvetica" charset="0"/>
              </a:rPr>
              <a:t>for either graduate school or the workplace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8C3B6DC-2B2B-31A4-95A8-82E30F54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9E163BC-0B57-0765-948C-6E6F8605F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r="797"/>
          <a:stretch/>
        </p:blipFill>
        <p:spPr>
          <a:xfrm>
            <a:off x="652130" y="2568166"/>
            <a:ext cx="5222875" cy="3536950"/>
          </a:xfrm>
          <a:prstGeom prst="rect">
            <a:avLst/>
          </a:prstGeom>
          <a:ln w="57150">
            <a:noFill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153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4EEE-2F1F-391B-A87B-B38D0B92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Undergraduate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619CF-9917-CEAB-BE8F-FC70F515D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2" y="1603203"/>
            <a:ext cx="3653248" cy="4351338"/>
          </a:xfrm>
        </p:spPr>
        <p:txBody>
          <a:bodyPr/>
          <a:lstStyle/>
          <a:p>
            <a:r>
              <a:rPr lang="en-US" sz="2800" b="1" dirty="0"/>
              <a:t>During your first year</a:t>
            </a:r>
            <a:r>
              <a:rPr lang="en-US" sz="2800" b="1" dirty="0">
                <a:latin typeface="+mn-lt"/>
              </a:rPr>
              <a:t>, </a:t>
            </a:r>
            <a:r>
              <a:rPr lang="en-US" sz="2800" dirty="0">
                <a:latin typeface="+mn-lt"/>
              </a:rPr>
              <a:t>learn about research in your discipline</a:t>
            </a:r>
          </a:p>
          <a:p>
            <a:r>
              <a:rPr lang="en-US" sz="2800" dirty="0">
                <a:latin typeface="+mn-lt"/>
              </a:rPr>
              <a:t>Attend workshops in the Honors College to learn more about research</a:t>
            </a:r>
          </a:p>
          <a:p>
            <a:r>
              <a:rPr lang="en-US" sz="2800" dirty="0">
                <a:latin typeface="+mn-lt"/>
              </a:rPr>
              <a:t>Students typically start research at the end of sophomore year</a:t>
            </a:r>
            <a:endParaRPr lang="en-US" sz="2800" b="1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FCCD99C-74FB-8CCC-C865-953EA7947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32" r="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037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8F131-CE19-6B3B-82A6-5F329710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Futures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3452F-1C57-B47D-A937-F755BDED4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381657"/>
            <a:ext cx="3653248" cy="6050281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+mn-lt"/>
              </a:rPr>
              <a:t>Staff members in our </a:t>
            </a:r>
            <a:r>
              <a:rPr lang="en-US" sz="2400" b="1" dirty="0">
                <a:latin typeface="+mn-lt"/>
              </a:rPr>
              <a:t>Futures Hub </a:t>
            </a:r>
            <a:r>
              <a:rPr lang="en-US" sz="2400" dirty="0">
                <a:latin typeface="+mn-lt"/>
              </a:rPr>
              <a:t>help honors students explore opportunities on campus and in the community to prepare them for </a:t>
            </a:r>
            <a:r>
              <a:rPr lang="en-US" sz="2400" b="1" dirty="0">
                <a:latin typeface="+mn-lt"/>
              </a:rPr>
              <a:t>life after college</a:t>
            </a:r>
            <a:endParaRPr lang="en-US" sz="2400" b="1" dirty="0">
              <a:latin typeface="+mn-lt"/>
              <a:ea typeface="Helvetica" charset="0"/>
              <a:cs typeface="Helvetica" charset="0"/>
            </a:endParaRPr>
          </a:p>
          <a:p>
            <a:r>
              <a:rPr lang="en-US" sz="2400" dirty="0"/>
              <a:t>What's next for you? The Hub helps you plan a </a:t>
            </a:r>
            <a:r>
              <a:rPr lang="en-US" sz="2400" b="1" dirty="0"/>
              <a:t>great </a:t>
            </a:r>
            <a:r>
              <a:rPr lang="en-US" sz="2400" dirty="0"/>
              <a:t>future. </a:t>
            </a:r>
          </a:p>
          <a:p>
            <a:pPr lvl="1"/>
            <a:r>
              <a:rPr lang="en-US" b="1" dirty="0">
                <a:ea typeface="Helvetica" charset="0"/>
                <a:cs typeface="Helvetica"/>
              </a:rPr>
              <a:t> </a:t>
            </a:r>
            <a:r>
              <a:rPr lang="en-US" b="1" dirty="0">
                <a:latin typeface="+mn-lt"/>
                <a:ea typeface="Helvetica" charset="0"/>
                <a:cs typeface="Helvetica"/>
              </a:rPr>
              <a:t>G</a:t>
            </a:r>
            <a:r>
              <a:rPr lang="en-US" dirty="0">
                <a:latin typeface="+mn-lt"/>
                <a:ea typeface="Helvetica" charset="0"/>
                <a:cs typeface="Helvetica"/>
              </a:rPr>
              <a:t>lobal Experiences</a:t>
            </a:r>
          </a:p>
          <a:p>
            <a:pPr marL="742950" lvl="1" indent="-285750"/>
            <a:r>
              <a:rPr lang="en-US" b="1" dirty="0">
                <a:latin typeface="+mn-lt"/>
                <a:ea typeface="Helvetica" charset="0"/>
                <a:cs typeface="Helvetica"/>
              </a:rPr>
              <a:t>R</a:t>
            </a:r>
            <a:r>
              <a:rPr lang="en-US" dirty="0">
                <a:latin typeface="+mn-lt"/>
                <a:ea typeface="Helvetica" charset="0"/>
                <a:cs typeface="Helvetica"/>
              </a:rPr>
              <a:t>esearch</a:t>
            </a:r>
          </a:p>
          <a:p>
            <a:pPr marL="742950" lvl="1" indent="-285750"/>
            <a:r>
              <a:rPr lang="en-US" b="1" dirty="0">
                <a:latin typeface="+mn-lt"/>
                <a:ea typeface="Helvetica" charset="0"/>
                <a:cs typeface="Helvetica"/>
              </a:rPr>
              <a:t>E</a:t>
            </a:r>
            <a:r>
              <a:rPr lang="en-US" dirty="0">
                <a:latin typeface="+mn-lt"/>
                <a:ea typeface="Helvetica" charset="0"/>
                <a:cs typeface="Helvetica"/>
              </a:rPr>
              <a:t>ngagement</a:t>
            </a:r>
          </a:p>
          <a:p>
            <a:pPr marL="742950" lvl="1" indent="-285750"/>
            <a:r>
              <a:rPr lang="en-US" b="1" dirty="0">
                <a:latin typeface="+mn-lt"/>
                <a:ea typeface="Helvetica" charset="0"/>
                <a:cs typeface="Helvetica"/>
              </a:rPr>
              <a:t>A</a:t>
            </a:r>
            <a:r>
              <a:rPr lang="en-US" dirty="0">
                <a:latin typeface="+mn-lt"/>
                <a:ea typeface="Helvetica" charset="0"/>
                <a:cs typeface="Helvetica"/>
              </a:rPr>
              <a:t>cademics</a:t>
            </a:r>
          </a:p>
          <a:p>
            <a:pPr marL="742950" lvl="1" indent="-285750"/>
            <a:r>
              <a:rPr lang="en-US" b="1" dirty="0">
                <a:latin typeface="+mn-lt"/>
                <a:ea typeface="Helvetica" charset="0"/>
                <a:cs typeface="Helvetica"/>
              </a:rPr>
              <a:t>T</a:t>
            </a:r>
            <a:r>
              <a:rPr lang="en-US" dirty="0">
                <a:latin typeface="+mn-lt"/>
                <a:ea typeface="Helvetica" charset="0"/>
                <a:cs typeface="Helvetica"/>
              </a:rPr>
              <a:t>rajectory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6CB74BB-8BA0-C81D-3102-C01195DCA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r="864"/>
          <a:stretch/>
        </p:blipFill>
        <p:spPr>
          <a:prstGeom prst="rect">
            <a:avLst/>
          </a:prstGeom>
          <a:ln w="57150">
            <a:noFill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55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2351-2CED-AD49-7A9F-EF675783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Gearhart Hall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7095-8C88-1136-F9C6-12EC7669E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825625"/>
            <a:ext cx="3653248" cy="4657140"/>
          </a:xfrm>
        </p:spPr>
        <p:txBody>
          <a:bodyPr lIns="91440" tIns="45720" rIns="91440" bIns="45720" anchor="t"/>
          <a:lstStyle/>
          <a:p>
            <a:r>
              <a:rPr lang="en-US" sz="2600" b="1">
                <a:latin typeface="+mn-lt"/>
                <a:cs typeface="Helvetica"/>
              </a:rPr>
              <a:t>Home</a:t>
            </a:r>
            <a:r>
              <a:rPr lang="en-US" sz="2600">
                <a:latin typeface="+mn-lt"/>
                <a:cs typeface="Helvetica"/>
              </a:rPr>
              <a:t> of the Honors College</a:t>
            </a:r>
          </a:p>
          <a:p>
            <a:r>
              <a:rPr lang="en-US" sz="2600">
                <a:latin typeface="+mn-lt"/>
                <a:cs typeface="Helvetica"/>
              </a:rPr>
              <a:t>Located between </a:t>
            </a:r>
            <a:r>
              <a:rPr lang="en-US" sz="2600" b="1">
                <a:latin typeface="+mn-lt"/>
                <a:cs typeface="Helvetica"/>
              </a:rPr>
              <a:t>Old Main and Bell Engineering</a:t>
            </a:r>
          </a:p>
          <a:p>
            <a:r>
              <a:rPr lang="en-US" sz="2600">
                <a:latin typeface="+mn-lt"/>
                <a:cs typeface="Helvetica"/>
              </a:rPr>
              <a:t>Includes two wonderful </a:t>
            </a:r>
            <a:r>
              <a:rPr lang="en-US" sz="2600" b="1">
                <a:latin typeface="+mn-lt"/>
                <a:cs typeface="Helvetica"/>
              </a:rPr>
              <a:t>student lounges </a:t>
            </a:r>
            <a:r>
              <a:rPr lang="en-US" sz="2600">
                <a:latin typeface="+mn-lt"/>
                <a:cs typeface="Helvetica"/>
              </a:rPr>
              <a:t>along with Honors College staff offices</a:t>
            </a:r>
          </a:p>
          <a:p>
            <a:r>
              <a:rPr lang="en-US" sz="2600" b="1">
                <a:latin typeface="+mn-lt"/>
                <a:cs typeface="Helvetica"/>
              </a:rPr>
              <a:t>Stop by when you get a chance!</a:t>
            </a:r>
          </a:p>
          <a:p>
            <a:endParaRPr lang="en-US" sz="2400"/>
          </a:p>
          <a:p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939AE-393E-1ECD-FF84-E95BDB4B0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42" y="2323069"/>
            <a:ext cx="5013125" cy="3342083"/>
          </a:xfrm>
          <a:prstGeom prst="rect">
            <a:avLst/>
          </a:prstGeom>
          <a:ln w="508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37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5D4E-894A-240E-5D2C-2669B73A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Hotz Honors Hall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B0D95-83B4-76F1-4B0D-240DC2E45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753762"/>
            <a:ext cx="3653248" cy="5678176"/>
          </a:xfrm>
        </p:spPr>
        <p:txBody>
          <a:bodyPr/>
          <a:lstStyle/>
          <a:p>
            <a:r>
              <a:rPr lang="en-US" sz="2800" dirty="0">
                <a:latin typeface="+mn-lt"/>
                <a:cs typeface="Helvetica" panose="020B0604020202020204" pitchFamily="34" charset="0"/>
              </a:rPr>
              <a:t>Option to live in </a:t>
            </a:r>
            <a:r>
              <a:rPr lang="en-US" sz="2800" b="1" dirty="0">
                <a:latin typeface="+mn-lt"/>
                <a:cs typeface="Helvetica" panose="020B0604020202020204" pitchFamily="34" charset="0"/>
              </a:rPr>
              <a:t>Hotz Honors Hall </a:t>
            </a:r>
            <a:r>
              <a:rPr lang="en-US" sz="2800" dirty="0">
                <a:latin typeface="+mn-lt"/>
                <a:cs typeface="Helvetica" panose="020B0604020202020204" pitchFamily="34" charset="0"/>
              </a:rPr>
              <a:t>during first year of college</a:t>
            </a:r>
          </a:p>
          <a:p>
            <a:r>
              <a:rPr lang="en-US" sz="2800" dirty="0">
                <a:latin typeface="+mn-lt"/>
                <a:cs typeface="Helvetica" panose="020B0604020202020204" pitchFamily="34" charset="0"/>
              </a:rPr>
              <a:t>Fantastic facility that includes a small theater room, a music practice room, and a gym equipment room for residents</a:t>
            </a:r>
          </a:p>
          <a:p>
            <a:r>
              <a:rPr lang="en-US" sz="2800" b="1" dirty="0">
                <a:latin typeface="+mn-lt"/>
                <a:cs typeface="Helvetica" panose="020B0604020202020204" pitchFamily="34" charset="0"/>
              </a:rPr>
              <a:t>Video tour </a:t>
            </a:r>
            <a:r>
              <a:rPr lang="en-US" sz="2800" dirty="0">
                <a:latin typeface="+mn-lt"/>
                <a:cs typeface="Helvetica" panose="020B0604020202020204" pitchFamily="34" charset="0"/>
              </a:rPr>
              <a:t>of the building available on </a:t>
            </a:r>
            <a:r>
              <a:rPr lang="en-US" sz="2800" b="1" dirty="0" err="1">
                <a:latin typeface="+mn-lt"/>
                <a:cs typeface="Helvetica" panose="020B0604020202020204" pitchFamily="34" charset="0"/>
              </a:rPr>
              <a:t>HonorsTV</a:t>
            </a:r>
            <a:r>
              <a:rPr lang="en-US" sz="2800" b="1" dirty="0">
                <a:latin typeface="+mn-lt"/>
                <a:cs typeface="Helvetica" panose="020B0604020202020204" pitchFamily="34" charset="0"/>
              </a:rPr>
              <a:t> </a:t>
            </a:r>
            <a:r>
              <a:rPr lang="en-US" sz="2800" dirty="0">
                <a:latin typeface="+mn-lt"/>
                <a:cs typeface="Helvetica" panose="020B0604020202020204" pitchFamily="34" charset="0"/>
              </a:rPr>
              <a:t>section of the website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8F6EF4-8EEC-13F7-E96E-31DC2A150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243" y="3429000"/>
            <a:ext cx="2974449" cy="28989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7E187D-4637-276E-EF35-58FA5FA88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910" y="1323705"/>
            <a:ext cx="2506220" cy="21588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761E59-0BFF-BBC4-98DA-BDB0A0085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89" y="2441041"/>
            <a:ext cx="2462225" cy="24374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4AA88D-C64C-2DDD-9721-BF6E3AE56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84"/>
          <a:stretch/>
        </p:blipFill>
        <p:spPr>
          <a:xfrm>
            <a:off x="907959" y="4365113"/>
            <a:ext cx="2859488" cy="19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9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680-1939-3021-069E-B9546003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Graduating with Honors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A1EAA-9E26-18E5-E446-A6AF30D0C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182414"/>
            <a:ext cx="3653248" cy="4994549"/>
          </a:xfrm>
        </p:spPr>
        <p:txBody>
          <a:bodyPr/>
          <a:lstStyle/>
          <a:p>
            <a:r>
              <a:rPr lang="en-US" sz="2800" dirty="0">
                <a:latin typeface="+mn-lt"/>
                <a:ea typeface="Helvetica" charset="0"/>
                <a:cs typeface="Helvetica" charset="0"/>
              </a:rPr>
              <a:t>All students who complete the honors requirements get a </a:t>
            </a:r>
            <a:r>
              <a:rPr lang="en-US" sz="2800" b="1" dirty="0">
                <a:latin typeface="+mn-lt"/>
                <a:ea typeface="Helvetica" charset="0"/>
                <a:cs typeface="Helvetica" charset="0"/>
              </a:rPr>
              <a:t>Latin distinction </a:t>
            </a:r>
            <a:r>
              <a:rPr lang="en-US" sz="2800" dirty="0">
                <a:latin typeface="+mn-lt"/>
                <a:ea typeface="Helvetica" charset="0"/>
                <a:cs typeface="Helvetica" charset="0"/>
              </a:rPr>
              <a:t>on their diploma that is also noted on their transcript</a:t>
            </a:r>
          </a:p>
          <a:p>
            <a:r>
              <a:rPr lang="en-US" sz="2800" dirty="0">
                <a:latin typeface="+mn-lt"/>
                <a:ea typeface="Helvetica" charset="0"/>
                <a:cs typeface="Helvetica" charset="0"/>
              </a:rPr>
              <a:t>All graduates become members of our </a:t>
            </a:r>
            <a:r>
              <a:rPr lang="en-US" sz="2800" b="1" dirty="0">
                <a:latin typeface="+mn-lt"/>
                <a:ea typeface="Helvetica" charset="0"/>
                <a:cs typeface="Helvetica" charset="0"/>
              </a:rPr>
              <a:t>Senior Common Room</a:t>
            </a:r>
            <a:r>
              <a:rPr lang="en-US" sz="2800" dirty="0">
                <a:latin typeface="+mn-lt"/>
                <a:ea typeface="Helvetica" charset="0"/>
                <a:cs typeface="Helvetica" charset="0"/>
              </a:rPr>
              <a:t>, which comes with our </a:t>
            </a:r>
            <a:r>
              <a:rPr lang="en-US" sz="2800" b="1" dirty="0">
                <a:latin typeface="+mn-lt"/>
                <a:ea typeface="Helvetica" charset="0"/>
                <a:cs typeface="Helvetica" charset="0"/>
              </a:rPr>
              <a:t>Audax at Sapiens pin</a:t>
            </a:r>
            <a:endParaRPr lang="en-US" sz="2800" dirty="0">
              <a:latin typeface="+mn-lt"/>
              <a:ea typeface="Helvetica" charset="0"/>
              <a:cs typeface="Helvetica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2E16389-672F-C1A3-342E-1C221655F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78" r="778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5F22A-881C-2498-B40B-23F0703B4B11}"/>
              </a:ext>
            </a:extLst>
          </p:cNvPr>
          <p:cNvSpPr txBox="1"/>
          <p:nvPr/>
        </p:nvSpPr>
        <p:spPr>
          <a:xfrm>
            <a:off x="6304993" y="1529431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latin typeface="+mn-lt"/>
                <a:ea typeface="Helvetica" charset="0"/>
                <a:cs typeface="Helvetica" charset="0"/>
              </a:rPr>
              <a:t>Most important? </a:t>
            </a:r>
            <a:r>
              <a:rPr lang="en-US" sz="1800">
                <a:latin typeface="+mn-lt"/>
                <a:ea typeface="Helvetica" charset="0"/>
                <a:cs typeface="Helvetica" charset="0"/>
              </a:rPr>
              <a:t>A life-long plus on your resume</a:t>
            </a:r>
          </a:p>
        </p:txBody>
      </p:sp>
    </p:spTree>
    <p:extLst>
      <p:ext uri="{BB962C8B-B14F-4D97-AF65-F5344CB8AC3E}">
        <p14:creationId xmlns:p14="http://schemas.microsoft.com/office/powerpoint/2010/main" val="3067402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8351" y="4999459"/>
            <a:ext cx="23369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070B1B-601A-5FB5-CB45-D24374604B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9" y="-704121"/>
            <a:ext cx="8765711" cy="7035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Honors College Contact Information</a:t>
            </a:r>
          </a:p>
        </p:txBody>
      </p:sp>
      <p:grpSp>
        <p:nvGrpSpPr>
          <p:cNvPr id="4" name="Group 4" descr="Learn more about Honors: &#10;Phone: 479-575-7678&#10;Email: honors@uark.edu&#10;Website: www.honors.uark.edu&#10;Social Media: @uarkhonors"/>
          <p:cNvGrpSpPr/>
          <p:nvPr/>
        </p:nvGrpSpPr>
        <p:grpSpPr>
          <a:xfrm>
            <a:off x="9086142" y="0"/>
            <a:ext cx="3105858" cy="6858000"/>
            <a:chOff x="0" y="0"/>
            <a:chExt cx="122700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7006" cy="2709333"/>
            </a:xfrm>
            <a:custGeom>
              <a:avLst/>
              <a:gdLst/>
              <a:ahLst/>
              <a:cxnLst/>
              <a:rect l="l" t="t" r="r" b="b"/>
              <a:pathLst>
                <a:path w="1227006" h="2709333">
                  <a:moveTo>
                    <a:pt x="0" y="0"/>
                  </a:moveTo>
                  <a:lnTo>
                    <a:pt x="1227006" y="0"/>
                  </a:lnTo>
                  <a:lnTo>
                    <a:pt x="12270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194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22700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62"/>
                </a:lnSpc>
              </a:pPr>
              <a:endParaRPr sz="12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236162" y="265442"/>
            <a:ext cx="242693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6"/>
              </a:lnSpc>
            </a:pPr>
            <a:r>
              <a:rPr lang="en-US" sz="4916">
                <a:solidFill>
                  <a:srgbClr val="FFFFFF"/>
                </a:solidFill>
                <a:latin typeface="Gotham Bold"/>
              </a:rPr>
              <a:t>Learn More</a:t>
            </a:r>
          </a:p>
        </p:txBody>
      </p:sp>
      <p:grpSp>
        <p:nvGrpSpPr>
          <p:cNvPr id="7" name="Group 7" descr="Honors College phone number: 479-575-7678"/>
          <p:cNvGrpSpPr/>
          <p:nvPr/>
        </p:nvGrpSpPr>
        <p:grpSpPr>
          <a:xfrm>
            <a:off x="9236162" y="1685708"/>
            <a:ext cx="4051755" cy="367749"/>
            <a:chOff x="0" y="0"/>
            <a:chExt cx="8103510" cy="735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25622" y="22594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479.575.7678</a:t>
              </a:r>
            </a:p>
          </p:txBody>
        </p:sp>
      </p:grpSp>
      <p:grpSp>
        <p:nvGrpSpPr>
          <p:cNvPr id="10" name="Group 10" descr="Honors College email: honors@uark.edu"/>
          <p:cNvGrpSpPr/>
          <p:nvPr/>
        </p:nvGrpSpPr>
        <p:grpSpPr>
          <a:xfrm>
            <a:off x="9236162" y="2193732"/>
            <a:ext cx="4051755" cy="367749"/>
            <a:chOff x="0" y="0"/>
            <a:chExt cx="8103510" cy="7354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25622" y="65168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honors@uark.edu</a:t>
              </a:r>
            </a:p>
          </p:txBody>
        </p:sp>
      </p:grpSp>
      <p:grpSp>
        <p:nvGrpSpPr>
          <p:cNvPr id="13" name="Group 13" descr="Honors College Website: www.honors.uark.edu"/>
          <p:cNvGrpSpPr/>
          <p:nvPr/>
        </p:nvGrpSpPr>
        <p:grpSpPr>
          <a:xfrm>
            <a:off x="9236162" y="2701757"/>
            <a:ext cx="4051755" cy="367749"/>
            <a:chOff x="0" y="0"/>
            <a:chExt cx="8103510" cy="7354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25622" y="92652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www.honors.uark.edu</a:t>
              </a:r>
            </a:p>
          </p:txBody>
        </p:sp>
      </p:grpSp>
      <p:grpSp>
        <p:nvGrpSpPr>
          <p:cNvPr id="16" name="Group 16" descr="Social Media: @uarkhonors"/>
          <p:cNvGrpSpPr/>
          <p:nvPr/>
        </p:nvGrpSpPr>
        <p:grpSpPr>
          <a:xfrm>
            <a:off x="9236162" y="3209781"/>
            <a:ext cx="4051755" cy="367749"/>
            <a:chOff x="0" y="0"/>
            <a:chExt cx="8103510" cy="7354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5622" y="65168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@uarkhonors</a:t>
              </a:r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086142" cy="6858000"/>
          </a:xfrm>
          <a:custGeom>
            <a:avLst/>
            <a:gdLst/>
            <a:ahLst/>
            <a:cxnLst/>
            <a:rect l="l" t="t" r="r" b="b"/>
            <a:pathLst>
              <a:path w="13629213" h="10287000">
                <a:moveTo>
                  <a:pt x="0" y="0"/>
                </a:moveTo>
                <a:lnTo>
                  <a:pt x="13629213" y="0"/>
                </a:lnTo>
                <a:lnTo>
                  <a:pt x="136292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321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39732" y="6044487"/>
            <a:ext cx="2278898" cy="657959"/>
          </a:xfrm>
          <a:custGeom>
            <a:avLst/>
            <a:gdLst/>
            <a:ahLst/>
            <a:cxnLst/>
            <a:rect l="l" t="t" r="r" b="b"/>
            <a:pathLst>
              <a:path w="3418347" h="986938">
                <a:moveTo>
                  <a:pt x="0" y="0"/>
                </a:moveTo>
                <a:lnTo>
                  <a:pt x="3418347" y="0"/>
                </a:lnTo>
                <a:lnTo>
                  <a:pt x="3418347" y="986938"/>
                </a:lnTo>
                <a:lnTo>
                  <a:pt x="0" y="986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1383-A3EE-ACB6-D9F8-7F1A76DE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68" y="1406343"/>
            <a:ext cx="3197784" cy="1363663"/>
          </a:xfrm>
        </p:spPr>
        <p:txBody>
          <a:bodyPr/>
          <a:lstStyle/>
          <a:p>
            <a:r>
              <a:rPr lang="en-US"/>
              <a:t>The Honors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5CCC8-9B77-6FDB-C4C0-044FF8979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68" y="4144360"/>
            <a:ext cx="9122332" cy="2595984"/>
          </a:xfrm>
        </p:spPr>
        <p:txBody>
          <a:bodyPr lIns="91440" tIns="45720" rIns="91440" bIns="45720" anchor="t"/>
          <a:lstStyle/>
          <a:p>
            <a:r>
              <a:rPr lang="en-US"/>
              <a:t>As a student in the </a:t>
            </a:r>
            <a:r>
              <a:rPr lang="en-US" b="1"/>
              <a:t>Honors College, </a:t>
            </a:r>
            <a:r>
              <a:rPr lang="en-US"/>
              <a:t>you are a member of your academic college's </a:t>
            </a:r>
            <a:r>
              <a:rPr lang="en-US" b="1"/>
              <a:t>honors program</a:t>
            </a:r>
          </a:p>
          <a:p>
            <a:r>
              <a:rPr lang="en-US" sz="2800" b="1">
                <a:latin typeface="+mn-lt"/>
              </a:rPr>
              <a:t>Honors degree requirements </a:t>
            </a:r>
            <a:r>
              <a:rPr lang="en-US" sz="2800">
                <a:latin typeface="+mn-lt"/>
              </a:rPr>
              <a:t>vary across academic colleges, so make sure to pay attention to the honors information your college provides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0897A-4E73-33B4-352D-9C50BB796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680" y="266700"/>
            <a:ext cx="568544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6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1383-A3EE-ACB6-D9F8-7F1A76DE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43" y="387168"/>
            <a:ext cx="9046134" cy="1325563"/>
          </a:xfrm>
        </p:spPr>
        <p:txBody>
          <a:bodyPr lIns="91440" tIns="45720" rIns="91440" bIns="45720" anchor="t"/>
          <a:lstStyle/>
          <a:p>
            <a:r>
              <a:rPr lang="en-US" dirty="0"/>
              <a:t>Learn More About Your Honors Program and Degree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5CF4B7-596B-4EEB-D156-9B39B19ABFB1}"/>
              </a:ext>
            </a:extLst>
          </p:cNvPr>
          <p:cNvSpPr txBox="1"/>
          <p:nvPr/>
        </p:nvSpPr>
        <p:spPr>
          <a:xfrm>
            <a:off x="6082205" y="4121869"/>
            <a:ext cx="3406465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2400">
                <a:latin typeface="+mn-lt"/>
                <a:cs typeface="Helvetica"/>
              </a:rPr>
              <a:t>Scan to visit the</a:t>
            </a:r>
            <a:r>
              <a:rPr lang="en-US" sz="2400" b="1">
                <a:latin typeface="+mn-lt"/>
                <a:cs typeface="Helvetica"/>
              </a:rPr>
              <a:t> Academics tab </a:t>
            </a:r>
            <a:r>
              <a:rPr lang="en-US" sz="2400">
                <a:latin typeface="+mn-lt"/>
                <a:cs typeface="Helvetica"/>
              </a:rPr>
              <a:t>on the HC website</a:t>
            </a:r>
            <a:r>
              <a:rPr lang="en-US" sz="2400">
                <a:cs typeface="Helvetica"/>
              </a:rPr>
              <a:t> and click on your </a:t>
            </a:r>
            <a:r>
              <a:rPr lang="en-US" sz="2400" b="1">
                <a:cs typeface="Helvetica"/>
              </a:rPr>
              <a:t>College's Honors Program</a:t>
            </a:r>
            <a:endParaRPr lang="en-US" sz="2400" b="1"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00B7D0-3ECC-1F23-8A86-D9E27E5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616" y="1908159"/>
            <a:ext cx="4508755" cy="4424526"/>
          </a:xfrm>
          <a:prstGeom prst="roundRect">
            <a:avLst/>
          </a:prstGeom>
          <a:solidFill>
            <a:srgbClr val="301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qr code that leads to the Academics Tab on the Honors College Website">
            <a:extLst>
              <a:ext uri="{FF2B5EF4-FFF2-40B4-BE49-F238E27FC236}">
                <a16:creationId xmlns:a16="http://schemas.microsoft.com/office/drawing/2014/main" id="{76724126-AC73-ECB8-4DEF-8A6D141B7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199" y="2449875"/>
            <a:ext cx="3501771" cy="3345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4951B3-BD7D-DA61-3135-AF280D46D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586515" y="2098263"/>
            <a:ext cx="2438264" cy="24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6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AD00F-BBF5-328C-3534-45AC9DDC3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Honors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20607-BAFF-4813-1FE9-C74169C6A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177159"/>
            <a:ext cx="3653248" cy="4999804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+mn-lt"/>
                <a:ea typeface="Helvetica" charset="0"/>
                <a:cs typeface="Helvetica"/>
              </a:rPr>
              <a:t>Regardless of the field, honors courses are distinguished by: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>
                <a:ea typeface="Helvetica" charset="0"/>
                <a:cs typeface="Helvetica"/>
              </a:rPr>
              <a:t>Innovative courses</a:t>
            </a:r>
            <a:r>
              <a:rPr lang="en-US" b="1">
                <a:latin typeface="+mn-lt"/>
                <a:ea typeface="Helvetica" charset="0"/>
                <a:cs typeface="Helvetica"/>
              </a:rPr>
              <a:t> </a:t>
            </a:r>
            <a:r>
              <a:rPr lang="en-US">
                <a:latin typeface="+mn-lt"/>
                <a:ea typeface="Helvetica" charset="0"/>
                <a:cs typeface="Helvetica"/>
              </a:rPr>
              <a:t>that focus on classroom discussion and collaboration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>
                <a:latin typeface="+mn-lt"/>
                <a:ea typeface="Helvetica" charset="0"/>
                <a:cs typeface="Helvetica"/>
              </a:rPr>
              <a:t>Increased interaction </a:t>
            </a:r>
            <a:r>
              <a:rPr lang="en-US">
                <a:latin typeface="+mn-lt"/>
                <a:ea typeface="Helvetica" charset="0"/>
                <a:cs typeface="Helvetica"/>
              </a:rPr>
              <a:t>between honors faculty members and students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+mn-lt"/>
                <a:ea typeface="Helvetica" charset="0"/>
                <a:cs typeface="Helvetica"/>
              </a:rPr>
              <a:t>Designed to be </a:t>
            </a:r>
            <a:r>
              <a:rPr lang="en-US" b="1">
                <a:latin typeface="+mn-lt"/>
                <a:ea typeface="Helvetica" charset="0"/>
                <a:cs typeface="Helvetica"/>
              </a:rPr>
              <a:t>rigorous, yet rewarding</a:t>
            </a:r>
          </a:p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9558D7-11F0-8386-44FA-CA6679BBC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78" r="778"/>
          <a:stretch>
            <a:fillRect/>
          </a:stretch>
        </p:blipFill>
        <p:spPr>
          <a:xfrm>
            <a:off x="6685955" y="2364827"/>
            <a:ext cx="4841913" cy="3278961"/>
          </a:xfrm>
        </p:spPr>
      </p:pic>
    </p:spTree>
    <p:extLst>
      <p:ext uri="{BB962C8B-B14F-4D97-AF65-F5344CB8AC3E}">
        <p14:creationId xmlns:p14="http://schemas.microsoft.com/office/powerpoint/2010/main" val="307401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93CC-DD8E-8B38-B6F6-035A8DB9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sz="4400" dirty="0">
                <a:latin typeface="Aptos"/>
                <a:cs typeface="Calibri" panose="020F0502020204030204" pitchFamily="34" charset="0"/>
              </a:rPr>
              <a:t>Examples of Honors Courses</a:t>
            </a:r>
            <a:endParaRPr lang="en-US" dirty="0">
              <a:latin typeface="Apto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19C86-ACD0-C743-0783-84ED1200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460" y="1406232"/>
            <a:ext cx="4282837" cy="5217092"/>
          </a:xfrm>
        </p:spPr>
        <p:txBody>
          <a:bodyPr/>
          <a:lstStyle/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Traditional “intro” honors courses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General education requirements taken during freshman and sophomore years</a:t>
            </a:r>
          </a:p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Team-taught, interdisciplinary courses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Example: Honors Humanities Project (H2P)</a:t>
            </a:r>
          </a:p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Colloquia &amp; Signature Seminars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Very focused upper-level courses in a discipline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Signature seminars typically require an application</a:t>
            </a:r>
          </a:p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Honors College Forums &amp; Retro Readings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One-hour topics courses offered to all honors students</a:t>
            </a:r>
            <a:endParaRPr lang="en-US" sz="1800">
              <a:latin typeface="+mn-lt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D41B7F6-8512-10B1-9901-214C18A5E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163" y="2590961"/>
            <a:ext cx="4737739" cy="3148622"/>
          </a:xfrm>
          <a:prstGeom prst="rect">
            <a:avLst/>
          </a:prstGeom>
          <a:ln w="57150">
            <a:noFill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3283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948A0-8960-D625-3716-4FEE13C0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Honors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814E8-D579-9056-B50F-5BD042AC1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564941"/>
            <a:ext cx="3653248" cy="5258719"/>
          </a:xfrm>
        </p:spPr>
        <p:txBody>
          <a:bodyPr lIns="91440" tIns="45720" rIns="91440" bIns="45720" anchor="t"/>
          <a:lstStyle/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You don’t have to be in an honors class every semester!</a:t>
            </a:r>
          </a:p>
          <a:p>
            <a:pPr lvl="1"/>
            <a:r>
              <a:rPr lang="en-US" sz="1800">
                <a:latin typeface="+mn-lt"/>
                <a:ea typeface="Gill Sans" charset="0"/>
                <a:cs typeface="Gill Sans" charset="0"/>
              </a:rPr>
              <a:t>Discuss requirements with your academic advisor</a:t>
            </a:r>
          </a:p>
          <a:p>
            <a:r>
              <a:rPr lang="en-US" sz="1800" b="1">
                <a:cs typeface="Gill Sans" charset="0"/>
              </a:rPr>
              <a:t>Consider </a:t>
            </a:r>
            <a:r>
              <a:rPr lang="en-US" sz="1800" b="1">
                <a:latin typeface="+mn-lt"/>
                <a:cs typeface="Gill Sans" charset="0"/>
              </a:rPr>
              <a:t>taking </a:t>
            </a:r>
            <a:r>
              <a:rPr lang="en-US" sz="1800" b="1">
                <a:cs typeface="Gill Sans" charset="0"/>
              </a:rPr>
              <a:t>your Honors Program's recommended number of honors courses this semester</a:t>
            </a:r>
            <a:endParaRPr lang="en-US" sz="1800">
              <a:ea typeface="Calibri"/>
              <a:cs typeface="Gill Sans" charset="0"/>
            </a:endParaRPr>
          </a:p>
          <a:p>
            <a:pPr lvl="1"/>
            <a:r>
              <a:rPr lang="en-US" sz="1800">
                <a:cs typeface="Gill Sans" charset="0"/>
              </a:rPr>
              <a:t>Pay attention to honors credit requirements for grants</a:t>
            </a:r>
            <a:endParaRPr lang="en-US" sz="1800" b="1">
              <a:latin typeface="+mn-lt"/>
              <a:ea typeface="Calibri"/>
              <a:cs typeface="Gill Sans" charset="0"/>
            </a:endParaRPr>
          </a:p>
          <a:p>
            <a:r>
              <a:rPr lang="en-US" sz="1800" b="1">
                <a:latin typeface="+mn-lt"/>
                <a:cs typeface="Gill Sans" charset="0"/>
              </a:rPr>
              <a:t>Still waiting on AP scores?</a:t>
            </a:r>
            <a:endParaRPr lang="en-US" sz="1800" b="1">
              <a:latin typeface="+mn-lt"/>
              <a:ea typeface="Calibri"/>
              <a:cs typeface="Gill Sans" charset="0"/>
            </a:endParaRPr>
          </a:p>
          <a:p>
            <a:pPr lvl="1"/>
            <a:r>
              <a:rPr lang="en-US" sz="1800">
                <a:latin typeface="+mn-lt"/>
              </a:rPr>
              <a:t>Let your academic advisor know what scores you are waiting on</a:t>
            </a:r>
            <a:endParaRPr lang="en-US" sz="1800">
              <a:latin typeface="+mn-lt"/>
              <a:ea typeface="Calibri"/>
              <a:cs typeface="Calibri"/>
            </a:endParaRPr>
          </a:p>
          <a:p>
            <a:pPr lvl="1"/>
            <a:r>
              <a:rPr lang="en-US" sz="1800">
                <a:latin typeface="+mn-lt"/>
              </a:rPr>
              <a:t>They may recommend you still sign up for that class</a:t>
            </a:r>
            <a:endParaRPr lang="en-US" sz="1800">
              <a:latin typeface="+mn-lt"/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F7DF562-6528-B4E1-9277-EB300B64D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7999" y="2399692"/>
            <a:ext cx="4819869" cy="3203204"/>
          </a:xfrm>
          <a:prstGeom prst="rect">
            <a:avLst/>
          </a:prstGeom>
          <a:ln w="57150">
            <a:noFill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62215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8FF2-20ED-2973-1CAE-A365106A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Pre-Health/Pre-Law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6BEEC-7D28-0ADC-E511-462501601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68" y="1714985"/>
            <a:ext cx="4738175" cy="4351338"/>
          </a:xfrm>
        </p:spPr>
        <p:txBody>
          <a:bodyPr lIns="91440" tIns="45720" rIns="91440" bIns="45720" anchor="t"/>
          <a:lstStyle/>
          <a:p>
            <a:r>
              <a:rPr lang="en-US" sz="2800" b="1">
                <a:latin typeface="Aptos"/>
                <a:cs typeface="Calibri"/>
              </a:rPr>
              <a:t>Scan here </a:t>
            </a:r>
            <a:r>
              <a:rPr lang="en-US" sz="2800">
                <a:latin typeface="Aptos"/>
                <a:cs typeface="Calibri"/>
              </a:rPr>
              <a:t>to visit our Honors College pre-professional resources landing page</a:t>
            </a:r>
            <a:endParaRPr lang="en-US" sz="2800">
              <a:solidFill>
                <a:srgbClr val="C00000"/>
              </a:solidFill>
              <a:latin typeface="Aptos"/>
              <a:cs typeface="Calibri"/>
            </a:endParaRPr>
          </a:p>
          <a:p>
            <a:r>
              <a:rPr lang="en-US" sz="2800">
                <a:latin typeface="Aptos"/>
                <a:cs typeface="Calibri"/>
              </a:rPr>
              <a:t>Access our </a:t>
            </a:r>
            <a:r>
              <a:rPr lang="en-US" sz="2800" b="1" err="1">
                <a:latin typeface="Aptos"/>
                <a:cs typeface="Calibri"/>
              </a:rPr>
              <a:t>Sharepoint</a:t>
            </a:r>
            <a:r>
              <a:rPr lang="en-US" sz="2800">
                <a:latin typeface="Aptos"/>
                <a:cs typeface="Calibri"/>
              </a:rPr>
              <a:t> for more detailed information, including recommended classes and tips for building your résumé</a:t>
            </a:r>
          </a:p>
          <a:p>
            <a:r>
              <a:rPr lang="en-US" sz="2800">
                <a:latin typeface="Aptos"/>
                <a:cs typeface="Calibri"/>
              </a:rPr>
              <a:t>Look for pre-professional programming during </a:t>
            </a:r>
            <a:r>
              <a:rPr lang="en-US" sz="2800" b="1">
                <a:latin typeface="Aptos"/>
                <a:cs typeface="Calibri"/>
              </a:rPr>
              <a:t>A-Week</a:t>
            </a:r>
            <a:r>
              <a:rPr lang="en-US" sz="2800" b="1">
                <a:latin typeface="Calibri"/>
                <a:ea typeface="Calibri"/>
                <a:cs typeface="Calibri"/>
              </a:rPr>
              <a:t>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49145E-E1BC-DA99-973E-BE124C10C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765" y="1813034"/>
            <a:ext cx="1298182" cy="1298182"/>
          </a:xfrm>
          <a:prstGeom prst="rect">
            <a:avLst/>
          </a:prstGeom>
        </p:spPr>
      </p:pic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897F1441-4221-6F0D-91E3-E285C077E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9939" y="1716058"/>
            <a:ext cx="4101580" cy="4226755"/>
          </a:xfrm>
          <a:prstGeom prst="roundRect">
            <a:avLst/>
          </a:prstGeom>
          <a:solidFill>
            <a:srgbClr val="301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qr code that leads to the Honors College Pre-Professional resource landing page">
            <a:extLst>
              <a:ext uri="{FF2B5EF4-FFF2-40B4-BE49-F238E27FC236}">
                <a16:creationId xmlns:a16="http://schemas.microsoft.com/office/drawing/2014/main" id="{709B2759-D898-F0A9-AFD6-FAFFAC865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47" y="2206037"/>
            <a:ext cx="3254649" cy="32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6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917A-DE37-FEFB-9D34-6A238BA6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Abroad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689B39-D632-FA50-358F-3A3139337855}"/>
              </a:ext>
            </a:extLst>
          </p:cNvPr>
          <p:cNvSpPr txBox="1">
            <a:spLocks/>
          </p:cNvSpPr>
          <p:nvPr/>
        </p:nvSpPr>
        <p:spPr>
          <a:xfrm>
            <a:off x="2270355" y="1173182"/>
            <a:ext cx="4273304" cy="53137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ea typeface="Helvetica" charset="0"/>
                <a:cs typeface="Helvetica"/>
              </a:rPr>
              <a:t>UA offers over </a:t>
            </a:r>
            <a:r>
              <a:rPr lang="en-US" sz="2600" b="1">
                <a:ea typeface="Helvetica" charset="0"/>
                <a:cs typeface="Helvetica"/>
              </a:rPr>
              <a:t>40 programs </a:t>
            </a:r>
            <a:r>
              <a:rPr lang="en-US" sz="2600">
                <a:ea typeface="Helvetica" charset="0"/>
                <a:cs typeface="Helvetica"/>
              </a:rPr>
              <a:t>led by UA faculty along with </a:t>
            </a:r>
            <a:r>
              <a:rPr lang="en-US" sz="2600" b="1">
                <a:ea typeface="Helvetica" charset="0"/>
                <a:cs typeface="Helvetica"/>
              </a:rPr>
              <a:t>hundreds of program options </a:t>
            </a:r>
            <a:r>
              <a:rPr lang="en-US" sz="2600">
                <a:ea typeface="Helvetica" charset="0"/>
                <a:cs typeface="Helvetica"/>
              </a:rPr>
              <a:t>outside UA</a:t>
            </a:r>
          </a:p>
          <a:p>
            <a:r>
              <a:rPr lang="en-US" sz="2600">
                <a:ea typeface="Helvetica" charset="0"/>
                <a:cs typeface="Helvetica"/>
              </a:rPr>
              <a:t>Since 2005, Honors College students have studied abroad in </a:t>
            </a:r>
            <a:r>
              <a:rPr lang="en-US" sz="2600" b="1">
                <a:ea typeface="Helvetica" charset="0"/>
                <a:cs typeface="Helvetica"/>
              </a:rPr>
              <a:t>all seven continents</a:t>
            </a:r>
          </a:p>
          <a:p>
            <a:r>
              <a:rPr lang="en-US" sz="2600">
                <a:ea typeface="Helvetica" charset="0"/>
                <a:cs typeface="Helvetica"/>
              </a:rPr>
              <a:t>Programs range from </a:t>
            </a:r>
            <a:r>
              <a:rPr lang="en-US" sz="2600" b="1">
                <a:ea typeface="Helvetica" charset="0"/>
                <a:cs typeface="Helvetica"/>
              </a:rPr>
              <a:t>highly structured and guided </a:t>
            </a:r>
            <a:r>
              <a:rPr lang="en-US" sz="2600">
                <a:ea typeface="Helvetica" charset="0"/>
                <a:cs typeface="Helvetica"/>
              </a:rPr>
              <a:t>to </a:t>
            </a:r>
            <a:r>
              <a:rPr lang="en-US" sz="2600" b="1">
                <a:ea typeface="Helvetica" charset="0"/>
                <a:cs typeface="Helvetica"/>
              </a:rPr>
              <a:t>independent and adventurous 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73443-FBA3-CED4-1A64-9702732D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99" y="1173892"/>
            <a:ext cx="4504169" cy="45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31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BE68F-47F6-FE80-4395-DBE73C6C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Abroad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5C837-8E19-F405-74A0-64CCF991A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276" y="1325175"/>
            <a:ext cx="3653248" cy="5233653"/>
          </a:xfrm>
        </p:spPr>
        <p:txBody>
          <a:bodyPr/>
          <a:lstStyle/>
          <a:p>
            <a:r>
              <a:rPr lang="en-US" sz="2400" b="1">
                <a:latin typeface="+mn-lt"/>
                <a:ea typeface="Helvetica" charset="0"/>
                <a:cs typeface="Helvetica" charset="0"/>
              </a:rPr>
              <a:t>Competitive grants </a:t>
            </a:r>
            <a:r>
              <a:rPr lang="en-US" sz="2400">
                <a:latin typeface="+mn-lt"/>
                <a:ea typeface="Helvetica" charset="0"/>
                <a:cs typeface="Helvetica" charset="0"/>
              </a:rPr>
              <a:t>are available to participate in study abroad programs that take place for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+mn-lt"/>
                <a:ea typeface="Helvetica" charset="0"/>
                <a:cs typeface="Helvetica" charset="0"/>
              </a:rPr>
              <a:t>a few weeks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+mn-lt"/>
                <a:ea typeface="Helvetica" charset="0"/>
                <a:cs typeface="Helvetica" charset="0"/>
              </a:rPr>
              <a:t>a semester or summer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+mn-lt"/>
                <a:ea typeface="Helvetica" charset="0"/>
                <a:cs typeface="Helvetica" charset="0"/>
              </a:rPr>
              <a:t>an academic year</a:t>
            </a:r>
          </a:p>
          <a:p>
            <a:r>
              <a:rPr lang="en-US" sz="2400" b="1">
                <a:latin typeface="+mn-lt"/>
              </a:rPr>
              <a:t>Want to apply as a freshman? </a:t>
            </a:r>
            <a:r>
              <a:rPr lang="en-US" sz="2400">
                <a:latin typeface="+mn-lt"/>
              </a:rPr>
              <a:t>Be sure to sign up for </a:t>
            </a:r>
            <a:r>
              <a:rPr lang="en-US" sz="2400"/>
              <a:t>one to three</a:t>
            </a:r>
            <a:r>
              <a:rPr lang="en-US" sz="2400">
                <a:latin typeface="+mn-lt"/>
              </a:rPr>
              <a:t> credits of honors your first semester!</a:t>
            </a:r>
            <a:endParaRPr lang="en-US" sz="2400">
              <a:latin typeface="+mn-lt"/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9DEF098D-7843-95E4-C700-C2AC9F511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78" r="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0367139"/>
      </p:ext>
    </p:extLst>
  </p:cSld>
  <p:clrMapOvr>
    <a:masterClrMapping/>
  </p:clrMapOvr>
</p:sld>
</file>

<file path=ppt/theme/theme1.xml><?xml version="1.0" encoding="utf-8"?>
<a:theme xmlns:a="http://schemas.openxmlformats.org/drawingml/2006/main" name="HC Recruitment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6B40A9BD254F4BA108BBEA6B411DF9" ma:contentTypeVersion="17" ma:contentTypeDescription="Create a new document." ma:contentTypeScope="" ma:versionID="d3fe5a7346d87e5acd37a71919da966d">
  <xsd:schema xmlns:xsd="http://www.w3.org/2001/XMLSchema" xmlns:xs="http://www.w3.org/2001/XMLSchema" xmlns:p="http://schemas.microsoft.com/office/2006/metadata/properties" xmlns:ns3="24328a49-cebd-43e2-a4b6-1ad1cf45b674" xmlns:ns4="2409ab3a-afb7-4786-b808-91e1cb3c2369" targetNamespace="http://schemas.microsoft.com/office/2006/metadata/properties" ma:root="true" ma:fieldsID="fe4eb53878d2a459b57300a8556ae8cc" ns3:_="" ns4:_="">
    <xsd:import namespace="24328a49-cebd-43e2-a4b6-1ad1cf45b674"/>
    <xsd:import namespace="2409ab3a-afb7-4786-b808-91e1cb3c23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328a49-cebd-43e2-a4b6-1ad1cf45b6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9ab3a-afb7-4786-b808-91e1cb3c23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4328a49-cebd-43e2-a4b6-1ad1cf45b674" xsi:nil="true"/>
  </documentManagement>
</p:properties>
</file>

<file path=customXml/itemProps1.xml><?xml version="1.0" encoding="utf-8"?>
<ds:datastoreItem xmlns:ds="http://schemas.openxmlformats.org/officeDocument/2006/customXml" ds:itemID="{572ADE2F-9E16-40F7-9C9D-DFD93A2920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5E8B27-8E47-413E-A6AC-9BF51FF9C8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328a49-cebd-43e2-a4b6-1ad1cf45b674"/>
    <ds:schemaRef ds:uri="2409ab3a-afb7-4786-b808-91e1cb3c23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234877-493C-45AA-A4A0-1AA4B595ECCF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2409ab3a-afb7-4786-b808-91e1cb3c2369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24328a49-cebd-43e2-a4b6-1ad1cf45b674"/>
  </ds:schemaRefs>
</ds:datastoreItem>
</file>

<file path=docMetadata/LabelInfo.xml><?xml version="1.0" encoding="utf-8"?>
<clbl:labelList xmlns:clbl="http://schemas.microsoft.com/office/2020/mipLabelMetadata">
  <clbl:label id="{79c742c4-e61c-4fa5-be89-a3cb566a80d1}" enabled="0" method="" siteId="{79c742c4-e61c-4fa5-be89-a3cb566a80d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1363</Words>
  <Application>Microsoft Office PowerPoint</Application>
  <PresentationFormat>Widescreen</PresentationFormat>
  <Paragraphs>138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Courier New</vt:lpstr>
      <vt:lpstr>Gill Sans</vt:lpstr>
      <vt:lpstr>Gotham Bold</vt:lpstr>
      <vt:lpstr>Helvetica</vt:lpstr>
      <vt:lpstr>Montserrat</vt:lpstr>
      <vt:lpstr>HC Recruitment Theme</vt:lpstr>
      <vt:lpstr>The Honors College</vt:lpstr>
      <vt:lpstr>The Honors Programs</vt:lpstr>
      <vt:lpstr>Learn More About Your Honors Program and Degree Requirements</vt:lpstr>
      <vt:lpstr>Honors Courses</vt:lpstr>
      <vt:lpstr>Examples of Honors Courses</vt:lpstr>
      <vt:lpstr>Tips for Honors Courses</vt:lpstr>
      <vt:lpstr>Tips for Pre-Health/Pre-Law Students</vt:lpstr>
      <vt:lpstr>Study Abroad</vt:lpstr>
      <vt:lpstr>Study Abroad Grants</vt:lpstr>
      <vt:lpstr>Planning for Study Abroad</vt:lpstr>
      <vt:lpstr>Undergraduate Research</vt:lpstr>
      <vt:lpstr>Tips for Undergraduate Research</vt:lpstr>
      <vt:lpstr>The Futures Hub</vt:lpstr>
      <vt:lpstr>Gearhart Hall</vt:lpstr>
      <vt:lpstr>Hotz Honors Hall</vt:lpstr>
      <vt:lpstr>Graduating with Honors</vt:lpstr>
      <vt:lpstr>Honors College 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Shelby Gill</dc:creator>
  <cp:lastModifiedBy>Katie Swain</cp:lastModifiedBy>
  <cp:revision>2</cp:revision>
  <dcterms:created xsi:type="dcterms:W3CDTF">2024-06-10T20:57:56Z</dcterms:created>
  <dcterms:modified xsi:type="dcterms:W3CDTF">2026-06-09T15:01:04Z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0x010100576B40A9BD254F4BA108BBEA6B411DF9</vt:lpwstr>
  </property>
</Properties>
</file>