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44" r:id="rId2"/>
    <p:sldId id="384" r:id="rId3"/>
    <p:sldId id="345" r:id="rId4"/>
    <p:sldId id="387" r:id="rId5"/>
    <p:sldId id="423" r:id="rId6"/>
    <p:sldId id="389" r:id="rId7"/>
    <p:sldId id="424" r:id="rId8"/>
    <p:sldId id="391" r:id="rId9"/>
    <p:sldId id="426" r:id="rId10"/>
    <p:sldId id="446" r:id="rId11"/>
    <p:sldId id="447" r:id="rId12"/>
    <p:sldId id="448" r:id="rId13"/>
    <p:sldId id="449" r:id="rId14"/>
    <p:sldId id="260" r:id="rId15"/>
    <p:sldId id="259" r:id="rId16"/>
    <p:sldId id="388" r:id="rId17"/>
    <p:sldId id="450" r:id="rId18"/>
    <p:sldId id="451" r:id="rId19"/>
    <p:sldId id="352" r:id="rId20"/>
    <p:sldId id="45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26E6D-D7B0-44E1-881D-A81E29C39AA7}" v="36" dt="2026-04-13T21:16:51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7"/>
    <p:restoredTop sz="96327"/>
  </p:normalViewPr>
  <p:slideViewPr>
    <p:cSldViewPr snapToGrid="0">
      <p:cViewPr varScale="1">
        <p:scale>
          <a:sx n="101" d="100"/>
          <a:sy n="101" d="100"/>
        </p:scale>
        <p:origin x="6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ie Jackson" userId="+O8KlPIBEUDVK7U+3rlGZlw1yPGPMHSbQ1+Getz9xy4=" providerId="None" clId="Web-{BE626E6D-D7B0-44E1-881D-A81E29C39AA7}"/>
    <pc:docChg chg="addSld delSld modSld">
      <pc:chgData name="Callie Jackson" userId="+O8KlPIBEUDVK7U+3rlGZlw1yPGPMHSbQ1+Getz9xy4=" providerId="None" clId="Web-{BE626E6D-D7B0-44E1-881D-A81E29C39AA7}" dt="2026-04-13T21:16:51.992" v="28" actId="20577"/>
      <pc:docMkLst>
        <pc:docMk/>
      </pc:docMkLst>
      <pc:sldChg chg="add">
        <pc:chgData name="Callie Jackson" userId="+O8KlPIBEUDVK7U+3rlGZlw1yPGPMHSbQ1+Getz9xy4=" providerId="None" clId="Web-{BE626E6D-D7B0-44E1-881D-A81E29C39AA7}" dt="2026-04-13T21:04:03.364" v="5"/>
        <pc:sldMkLst>
          <pc:docMk/>
          <pc:sldMk cId="3845553546" sldId="259"/>
        </pc:sldMkLst>
      </pc:sldChg>
      <pc:sldChg chg="add">
        <pc:chgData name="Callie Jackson" userId="+O8KlPIBEUDVK7U+3rlGZlw1yPGPMHSbQ1+Getz9xy4=" providerId="None" clId="Web-{BE626E6D-D7B0-44E1-881D-A81E29C39AA7}" dt="2026-04-13T21:04:03.192" v="4"/>
        <pc:sldMkLst>
          <pc:docMk/>
          <pc:sldMk cId="3502270106" sldId="260"/>
        </pc:sldMkLst>
      </pc:sldChg>
      <pc:sldChg chg="add">
        <pc:chgData name="Callie Jackson" userId="+O8KlPIBEUDVK7U+3rlGZlw1yPGPMHSbQ1+Getz9xy4=" providerId="None" clId="Web-{BE626E6D-D7B0-44E1-881D-A81E29C39AA7}" dt="2026-04-13T21:04:03.677" v="9"/>
        <pc:sldMkLst>
          <pc:docMk/>
          <pc:sldMk cId="0" sldId="352"/>
        </pc:sldMkLst>
      </pc:sldChg>
      <pc:sldChg chg="add">
        <pc:chgData name="Callie Jackson" userId="+O8KlPIBEUDVK7U+3rlGZlw1yPGPMHSbQ1+Getz9xy4=" providerId="None" clId="Web-{BE626E6D-D7B0-44E1-881D-A81E29C39AA7}" dt="2026-04-13T21:04:03.458" v="6"/>
        <pc:sldMkLst>
          <pc:docMk/>
          <pc:sldMk cId="591552463" sldId="388"/>
        </pc:sldMkLst>
      </pc:sldChg>
      <pc:sldChg chg="del">
        <pc:chgData name="Callie Jackson" userId="+O8KlPIBEUDVK7U+3rlGZlw1yPGPMHSbQ1+Getz9xy4=" providerId="None" clId="Web-{BE626E6D-D7B0-44E1-881D-A81E29C39AA7}" dt="2026-04-13T21:04:13.177" v="20"/>
        <pc:sldMkLst>
          <pc:docMk/>
          <pc:sldMk cId="36103547" sldId="436"/>
        </pc:sldMkLst>
      </pc:sldChg>
      <pc:sldChg chg="del">
        <pc:chgData name="Callie Jackson" userId="+O8KlPIBEUDVK7U+3rlGZlw1yPGPMHSbQ1+Getz9xy4=" providerId="None" clId="Web-{BE626E6D-D7B0-44E1-881D-A81E29C39AA7}" dt="2026-04-13T21:04:13.177" v="19"/>
        <pc:sldMkLst>
          <pc:docMk/>
          <pc:sldMk cId="1887211273" sldId="437"/>
        </pc:sldMkLst>
      </pc:sldChg>
      <pc:sldChg chg="del">
        <pc:chgData name="Callie Jackson" userId="+O8KlPIBEUDVK7U+3rlGZlw1yPGPMHSbQ1+Getz9xy4=" providerId="None" clId="Web-{BE626E6D-D7B0-44E1-881D-A81E29C39AA7}" dt="2026-04-13T21:04:13.177" v="18"/>
        <pc:sldMkLst>
          <pc:docMk/>
          <pc:sldMk cId="2801360345" sldId="438"/>
        </pc:sldMkLst>
      </pc:sldChg>
      <pc:sldChg chg="del">
        <pc:chgData name="Callie Jackson" userId="+O8KlPIBEUDVK7U+3rlGZlw1yPGPMHSbQ1+Getz9xy4=" providerId="None" clId="Web-{BE626E6D-D7B0-44E1-881D-A81E29C39AA7}" dt="2026-04-13T21:04:13.177" v="17"/>
        <pc:sldMkLst>
          <pc:docMk/>
          <pc:sldMk cId="603087351" sldId="439"/>
        </pc:sldMkLst>
      </pc:sldChg>
      <pc:sldChg chg="del">
        <pc:chgData name="Callie Jackson" userId="+O8KlPIBEUDVK7U+3rlGZlw1yPGPMHSbQ1+Getz9xy4=" providerId="None" clId="Web-{BE626E6D-D7B0-44E1-881D-A81E29C39AA7}" dt="2026-04-13T21:04:13.177" v="16"/>
        <pc:sldMkLst>
          <pc:docMk/>
          <pc:sldMk cId="1073078791" sldId="440"/>
        </pc:sldMkLst>
      </pc:sldChg>
      <pc:sldChg chg="del">
        <pc:chgData name="Callie Jackson" userId="+O8KlPIBEUDVK7U+3rlGZlw1yPGPMHSbQ1+Getz9xy4=" providerId="None" clId="Web-{BE626E6D-D7B0-44E1-881D-A81E29C39AA7}" dt="2026-04-13T21:04:13.177" v="15"/>
        <pc:sldMkLst>
          <pc:docMk/>
          <pc:sldMk cId="4260811100" sldId="441"/>
        </pc:sldMkLst>
      </pc:sldChg>
      <pc:sldChg chg="del">
        <pc:chgData name="Callie Jackson" userId="+O8KlPIBEUDVK7U+3rlGZlw1yPGPMHSbQ1+Getz9xy4=" providerId="None" clId="Web-{BE626E6D-D7B0-44E1-881D-A81E29C39AA7}" dt="2026-04-13T21:04:13.161" v="14"/>
        <pc:sldMkLst>
          <pc:docMk/>
          <pc:sldMk cId="2889116319" sldId="442"/>
        </pc:sldMkLst>
      </pc:sldChg>
      <pc:sldChg chg="del">
        <pc:chgData name="Callie Jackson" userId="+O8KlPIBEUDVK7U+3rlGZlw1yPGPMHSbQ1+Getz9xy4=" providerId="None" clId="Web-{BE626E6D-D7B0-44E1-881D-A81E29C39AA7}" dt="2026-04-13T21:04:13.161" v="13"/>
        <pc:sldMkLst>
          <pc:docMk/>
          <pc:sldMk cId="2972415458" sldId="443"/>
        </pc:sldMkLst>
      </pc:sldChg>
      <pc:sldChg chg="del">
        <pc:chgData name="Callie Jackson" userId="+O8KlPIBEUDVK7U+3rlGZlw1yPGPMHSbQ1+Getz9xy4=" providerId="None" clId="Web-{BE626E6D-D7B0-44E1-881D-A81E29C39AA7}" dt="2026-04-13T21:04:13.161" v="12"/>
        <pc:sldMkLst>
          <pc:docMk/>
          <pc:sldMk cId="2451189983" sldId="444"/>
        </pc:sldMkLst>
      </pc:sldChg>
      <pc:sldChg chg="del">
        <pc:chgData name="Callie Jackson" userId="+O8KlPIBEUDVK7U+3rlGZlw1yPGPMHSbQ1+Getz9xy4=" providerId="None" clId="Web-{BE626E6D-D7B0-44E1-881D-A81E29C39AA7}" dt="2026-04-13T21:04:13.161" v="11"/>
        <pc:sldMkLst>
          <pc:docMk/>
          <pc:sldMk cId="2323264195" sldId="445"/>
        </pc:sldMkLst>
      </pc:sldChg>
      <pc:sldChg chg="modSp add">
        <pc:chgData name="Callie Jackson" userId="+O8KlPIBEUDVK7U+3rlGZlw1yPGPMHSbQ1+Getz9xy4=" providerId="None" clId="Web-{BE626E6D-D7B0-44E1-881D-A81E29C39AA7}" dt="2026-04-13T21:04:25.958" v="22" actId="20577"/>
        <pc:sldMkLst>
          <pc:docMk/>
          <pc:sldMk cId="1304839374" sldId="446"/>
        </pc:sldMkLst>
        <pc:spChg chg="mod">
          <ac:chgData name="Callie Jackson" userId="+O8KlPIBEUDVK7U+3rlGZlw1yPGPMHSbQ1+Getz9xy4=" providerId="None" clId="Web-{BE626E6D-D7B0-44E1-881D-A81E29C39AA7}" dt="2026-04-13T21:04:25.958" v="22" actId="20577"/>
          <ac:spMkLst>
            <pc:docMk/>
            <pc:sldMk cId="1304839374" sldId="446"/>
            <ac:spMk id="11" creationId="{00000000-0000-0000-0000-000000000000}"/>
          </ac:spMkLst>
        </pc:spChg>
      </pc:sldChg>
      <pc:sldChg chg="add">
        <pc:chgData name="Callie Jackson" userId="+O8KlPIBEUDVK7U+3rlGZlw1yPGPMHSbQ1+Getz9xy4=" providerId="None" clId="Web-{BE626E6D-D7B0-44E1-881D-A81E29C39AA7}" dt="2026-04-13T21:04:02.723" v="1"/>
        <pc:sldMkLst>
          <pc:docMk/>
          <pc:sldMk cId="696853281" sldId="447"/>
        </pc:sldMkLst>
      </pc:sldChg>
      <pc:sldChg chg="add">
        <pc:chgData name="Callie Jackson" userId="+O8KlPIBEUDVK7U+3rlGZlw1yPGPMHSbQ1+Getz9xy4=" providerId="None" clId="Web-{BE626E6D-D7B0-44E1-881D-A81E29C39AA7}" dt="2026-04-13T21:04:02.817" v="2"/>
        <pc:sldMkLst>
          <pc:docMk/>
          <pc:sldMk cId="2508203682" sldId="448"/>
        </pc:sldMkLst>
      </pc:sldChg>
      <pc:sldChg chg="add">
        <pc:chgData name="Callie Jackson" userId="+O8KlPIBEUDVK7U+3rlGZlw1yPGPMHSbQ1+Getz9xy4=" providerId="None" clId="Web-{BE626E6D-D7B0-44E1-881D-A81E29C39AA7}" dt="2026-04-13T21:04:02.973" v="3"/>
        <pc:sldMkLst>
          <pc:docMk/>
          <pc:sldMk cId="73988681" sldId="449"/>
        </pc:sldMkLst>
      </pc:sldChg>
      <pc:sldChg chg="modSp add">
        <pc:chgData name="Callie Jackson" userId="+O8KlPIBEUDVK7U+3rlGZlw1yPGPMHSbQ1+Getz9xy4=" providerId="None" clId="Web-{BE626E6D-D7B0-44E1-881D-A81E29C39AA7}" dt="2026-04-13T21:04:53.083" v="26" actId="1076"/>
        <pc:sldMkLst>
          <pc:docMk/>
          <pc:sldMk cId="3629549769" sldId="450"/>
        </pc:sldMkLst>
        <pc:spChg chg="mod">
          <ac:chgData name="Callie Jackson" userId="+O8KlPIBEUDVK7U+3rlGZlw1yPGPMHSbQ1+Getz9xy4=" providerId="None" clId="Web-{BE626E6D-D7B0-44E1-881D-A81E29C39AA7}" dt="2026-04-13T21:04:53.083" v="26" actId="1076"/>
          <ac:spMkLst>
            <pc:docMk/>
            <pc:sldMk cId="3629549769" sldId="450"/>
            <ac:spMk id="16" creationId="{CB0146C2-C89E-8019-2D69-D857D84DC0E8}"/>
          </ac:spMkLst>
        </pc:spChg>
      </pc:sldChg>
      <pc:sldChg chg="add">
        <pc:chgData name="Callie Jackson" userId="+O8KlPIBEUDVK7U+3rlGZlw1yPGPMHSbQ1+Getz9xy4=" providerId="None" clId="Web-{BE626E6D-D7B0-44E1-881D-A81E29C39AA7}" dt="2026-04-13T21:04:03.583" v="8"/>
        <pc:sldMkLst>
          <pc:docMk/>
          <pc:sldMk cId="1761594344" sldId="451"/>
        </pc:sldMkLst>
      </pc:sldChg>
      <pc:sldChg chg="modSp add">
        <pc:chgData name="Callie Jackson" userId="+O8KlPIBEUDVK7U+3rlGZlw1yPGPMHSbQ1+Getz9xy4=" providerId="None" clId="Web-{BE626E6D-D7B0-44E1-881D-A81E29C39AA7}" dt="2026-04-13T21:16:51.992" v="28" actId="20577"/>
        <pc:sldMkLst>
          <pc:docMk/>
          <pc:sldMk cId="2469793818" sldId="452"/>
        </pc:sldMkLst>
        <pc:spChg chg="mod">
          <ac:chgData name="Callie Jackson" userId="+O8KlPIBEUDVK7U+3rlGZlw1yPGPMHSbQ1+Getz9xy4=" providerId="None" clId="Web-{BE626E6D-D7B0-44E1-881D-A81E29C39AA7}" dt="2026-04-13T21:16:51.992" v="28" actId="20577"/>
          <ac:spMkLst>
            <pc:docMk/>
            <pc:sldMk cId="2469793818" sldId="452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395C4-101D-5342-9EF9-50795B538F0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89F59-001B-F34A-A7FE-C3791933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2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here, give the speaker the 5 minute warning.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BD011-68B1-1C4F-9AA0-96CAA3EDAD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0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speaker the 2 minute warning around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BD011-68B1-1C4F-9AA0-96CAA3EDAD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here, give the speaker the 5 minute warning.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BD011-68B1-1C4F-9AA0-96CAA3EDAD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here give the speaker the 2 minute warning.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BD011-68B1-1C4F-9AA0-96CAA3EDAD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2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DA60-4D9E-EFDD-4F1F-3C95422BE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E506C-7979-F994-7D22-DC4B25F06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032C0-CAFD-FBA9-32D9-CBC87144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B288B-FFA9-DBE5-68A1-30881C08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22E8-E7ED-EF31-08B5-DBBA1E9D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7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A654-CFCA-E58E-2328-EEA80070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4C84D-00D9-FEA6-7DE8-801B38E4E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348EC-EE96-E886-9BBA-9DCC06CB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A386E-1F42-6629-330A-F7B466C0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CC26-BA28-226A-9954-1DB1B065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5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25408-2BA8-A090-77AD-71447DFB2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F821F-F3D9-8879-A651-D1CC61900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A7CF3-7E19-1890-E3FF-C1E1362F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347DD-C18E-325F-9050-EFB257D1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DA19E-0E45-ADC0-6B51-F77E4565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09A6-F13D-F55D-50AC-C71533B9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097C6-AA40-5DBA-3443-35D5ADE01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DCD0E-FBD3-FE81-BAB7-D1EDCD32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1BA7-C34B-5BFF-4DBE-D3DA36A7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09C32-7834-6F81-6732-2FBFF6D1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9670-C87B-1E90-AE2E-44175C22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AAFB6-EAB8-B2EB-5D21-E96788884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BE0B8-7775-B4C3-2375-CE511609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C639-4244-908B-9B73-0E406A21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D9B7A-59EF-255C-1DD6-B756087A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0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FABD-2BB4-88DF-E1BB-61964C56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79340-FC9C-1908-4493-7BA5B72B2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06073-C9A4-EE2E-E049-7A01CCBFA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D2A8D-197A-AC1D-26FB-E91A27E6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53F4F-DE64-0D33-76DA-255A9497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310A0-C7E8-320A-FE36-B0E186DF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EF2B-1148-ECEE-5F76-CF008593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690FA-9AF8-3760-C338-7662D8E91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7E925-9FBB-2721-F552-88BC849CD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30D8C-A71A-C5BF-1DB1-F04921B3C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74AD1-FCE2-3126-5E3B-355BD1DE7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90A05-D3D5-8C69-E027-788CBE17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04399-F477-1F0C-F764-8289B8F8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85E5A-FF34-27F6-4E1C-1303E511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6E40-33D5-FD66-B106-C077CEBC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EA61C-3AE1-5984-933D-456A804C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60C0F-273B-3470-ADB5-87C9D547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57BA9-FF6E-7B27-1858-CE4C3013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5FA40-7E0C-2EF9-105A-5487C57A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16802-538F-B7A2-EFD3-36C3DC57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50AC1-AF4C-ED51-29BC-3341E9CB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7387-48D4-76EC-78F6-455CF30E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DBBB-871D-B39F-02D3-4E7D0D0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CF6B2-0F83-C23C-704E-D689CD176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9C152-E34B-D0A1-D891-B6749727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A1C53-1839-A927-B1A8-C163D20D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6696D-3021-8055-89EF-6DF81049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5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CD31-4614-7F2F-6CC8-4712D7B3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275F6-14D9-BE5A-F03E-1DF44F334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CD028-62F0-ADD6-DA49-B436C3E54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13D58-014F-E9BB-EF7E-B1F72933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0F6E7-4B56-0435-B150-D9A20118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16BF7-DD3A-E3FD-1CB0-D7AA3E52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2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44CCB-4E39-F19E-7F29-5B7DB33C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891BC-AB4B-F562-CC07-3F1EA566A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26461-3E0B-997A-73DD-4EC24B3D0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F091-BEC0-AA41-AFB3-DD8E3B3E34D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E2A57-3DBE-75CC-0F43-59DD89846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2A1AE-99A7-53CD-040C-88AC2F6CD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9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id.uark.edu/financial_aid_information/pathway-to-financial-aid-success/index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loans.gov/myDirectLoan/index.ac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reasurernet.uark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ships.uark.edu/current-students/index.php" TargetMode="External"/><Relationship Id="rId2" Type="http://schemas.openxmlformats.org/officeDocument/2006/relationships/hyperlink" Target="https://fafsa.gov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5891532"/>
            <a:ext cx="2333056" cy="561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DDCE7-B3CF-7CA8-F25A-2EB962C75616}"/>
              </a:ext>
            </a:extLst>
          </p:cNvPr>
          <p:cNvSpPr txBox="1"/>
          <p:nvPr/>
        </p:nvSpPr>
        <p:spPr>
          <a:xfrm>
            <a:off x="3046927" y="2190199"/>
            <a:ext cx="6098146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spc="306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latin typeface="Lato Bold Bold"/>
              </a:rPr>
              <a:t>MONEY MATTERS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07328" y="2144265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7328" y="2807405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09414" y="3533493"/>
            <a:ext cx="427999" cy="4279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06145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TREASURER'S OFFICE &amp; STUDENT ACCOUNTS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45545" y="1825560"/>
            <a:ext cx="4123307" cy="285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500" u="sng" dirty="0">
                <a:solidFill>
                  <a:srgbClr val="9D2235"/>
                </a:solidFill>
                <a:latin typeface="Lato Bold"/>
              </a:rPr>
              <a:t>treasurer.uark.edu</a:t>
            </a: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treainfo@uark.edu</a:t>
            </a: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479-575-5651</a:t>
            </a: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640 N. Garland Ave. Ste. 108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41164" y="4317791"/>
            <a:ext cx="425913" cy="6477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85800" y="1298510"/>
            <a:ext cx="2693194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WHAT WE DO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07328" y="1298510"/>
            <a:ext cx="3688358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CONNECT WITH US!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5801" y="2029106"/>
            <a:ext cx="3960003" cy="250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Student Invoices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Cashiering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Account Inquiries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Tuition Waivers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3rd Party Billing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Collections</a:t>
            </a:r>
          </a:p>
        </p:txBody>
      </p:sp>
      <p:sp>
        <p:nvSpPr>
          <p:cNvPr id="16" name="AutoShape 16"/>
          <p:cNvSpPr/>
          <p:nvPr/>
        </p:nvSpPr>
        <p:spPr>
          <a:xfrm>
            <a:off x="4652153" y="1171959"/>
            <a:ext cx="0" cy="451408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6645545" y="4677700"/>
            <a:ext cx="3960003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Monday - Friday 8 a.m. to 5 p.m.</a:t>
            </a:r>
          </a:p>
        </p:txBody>
      </p:sp>
    </p:spTree>
    <p:extLst>
      <p:ext uri="{BB962C8B-B14F-4D97-AF65-F5344CB8AC3E}">
        <p14:creationId xmlns:p14="http://schemas.microsoft.com/office/powerpoint/2010/main" val="130483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36D253-7AD2-C6DE-F4AA-781D625D1EF8}"/>
              </a:ext>
            </a:extLst>
          </p:cNvPr>
          <p:cNvSpPr/>
          <p:nvPr/>
        </p:nvSpPr>
        <p:spPr>
          <a:xfrm>
            <a:off x="638744" y="4585567"/>
            <a:ext cx="4955637" cy="1392471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HOW MUCH WILL IT COST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1" y="1005517"/>
            <a:ext cx="5221527" cy="296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2000" dirty="0">
                <a:solidFill>
                  <a:srgbClr val="9D2235"/>
                </a:solidFill>
                <a:latin typeface="Lato Bold Bold"/>
              </a:rPr>
              <a:t>COSTS VARY EACH SEMESTER BASED ON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Credit Hours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College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Residency Status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Student Career Level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Type of Program  </a:t>
            </a:r>
          </a:p>
          <a:p>
            <a:pPr>
              <a:lnSpc>
                <a:spcPts val="2613"/>
              </a:lnSpc>
            </a:pPr>
            <a:endParaRPr lang="en-US" sz="1866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613"/>
              </a:lnSpc>
            </a:pPr>
            <a:r>
              <a:rPr lang="en-US" sz="2000" dirty="0">
                <a:solidFill>
                  <a:srgbClr val="9D2235"/>
                </a:solidFill>
                <a:latin typeface="Lato Bold Bold"/>
              </a:rPr>
              <a:t>TUITION AND FEES ARE CHARGED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Per Credit Hour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84673" y="1005517"/>
            <a:ext cx="5221527" cy="496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2000" dirty="0">
                <a:solidFill>
                  <a:srgbClr val="9D2235"/>
                </a:solidFill>
                <a:latin typeface="Lato Bold Bold"/>
              </a:rPr>
              <a:t>MANDATORY STUDENT FEES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Network/Data Systems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Library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Health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Student Media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Transit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Student Activity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Facilities Fee </a:t>
            </a:r>
          </a:p>
          <a:p>
            <a:pPr>
              <a:lnSpc>
                <a:spcPts val="2613"/>
              </a:lnSpc>
            </a:pPr>
            <a:endParaRPr lang="en-US" sz="1866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613"/>
              </a:lnSpc>
            </a:pPr>
            <a:r>
              <a:rPr lang="en-US" sz="2000" dirty="0">
                <a:solidFill>
                  <a:srgbClr val="9D2235"/>
                </a:solidFill>
                <a:latin typeface="Lato Bold Bold"/>
              </a:rPr>
              <a:t>COLLEGE FEES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Arts &amp; Sciences</a:t>
            </a:r>
            <a:r>
              <a:rPr lang="en-US" sz="2000" dirty="0">
                <a:solidFill>
                  <a:srgbClr val="424242"/>
                </a:solidFill>
                <a:latin typeface="Lato Bold"/>
              </a:rPr>
              <a:t>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Architecture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Engineering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Agriculture, Food &amp; Life Sciences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Education &amp; Health Professions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57939" y="4323431"/>
            <a:ext cx="2662271" cy="63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Business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Nursing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4415" y="4780867"/>
            <a:ext cx="4644295" cy="96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Housing and meal plan costs also vary based on student selection. Please visit </a:t>
            </a:r>
            <a:r>
              <a:rPr lang="en-US" sz="2000" u="sng" dirty="0" err="1">
                <a:solidFill>
                  <a:srgbClr val="FFFFFF"/>
                </a:solidFill>
                <a:latin typeface="Lato Bold"/>
              </a:rPr>
              <a:t>housing.uark.edu</a:t>
            </a:r>
            <a:r>
              <a:rPr lang="en-US" sz="2000" dirty="0">
                <a:solidFill>
                  <a:srgbClr val="FFFFFF"/>
                </a:solidFill>
                <a:latin typeface="Lato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85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211493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3911" y="6218067"/>
            <a:ext cx="4120831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OUR WEBSITE</a:t>
            </a:r>
          </a:p>
        </p:txBody>
      </p:sp>
      <p:sp>
        <p:nvSpPr>
          <p:cNvPr id="6" name="AutoShape 6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CE2046-4D34-8379-DE62-FD5534FDC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67" y="879482"/>
            <a:ext cx="8436061" cy="5152906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A27D6F3A-D31F-0887-41E2-A7E560A6E3B6}"/>
              </a:ext>
            </a:extLst>
          </p:cNvPr>
          <p:cNvSpPr/>
          <p:nvPr/>
        </p:nvSpPr>
        <p:spPr>
          <a:xfrm rot="10800000">
            <a:off x="9355305" y="4921873"/>
            <a:ext cx="865035" cy="490728"/>
          </a:xfrm>
          <a:prstGeom prst="rightArrow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820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4F843-32C8-C151-814A-BE49B5383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4E8D6-12FC-DD9B-7C64-81004ABC2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71" y="0"/>
            <a:ext cx="1110485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1CE2B-2BD4-7B7E-8F23-718ED8F14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18310"/>
            <a:ext cx="10429229" cy="1907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FC39A8E-DF1C-AE0A-D70B-0DC4AAEEDB58}"/>
              </a:ext>
            </a:extLst>
          </p:cNvPr>
          <p:cNvSpPr/>
          <p:nvPr/>
        </p:nvSpPr>
        <p:spPr>
          <a:xfrm>
            <a:off x="10014858" y="0"/>
            <a:ext cx="1633571" cy="618309"/>
          </a:xfrm>
          <a:prstGeom prst="ellipse">
            <a:avLst/>
          </a:prstGeom>
          <a:noFill/>
          <a:ln w="76200">
            <a:solidFill>
              <a:srgbClr val="FAFA2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88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D268F-08EB-9C72-96EE-9A072042E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DE06AC-5586-8679-49BB-982694FF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71" y="0"/>
            <a:ext cx="1110485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F7CC52-6F02-4182-1DCA-085D3D3EF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18310"/>
            <a:ext cx="10429229" cy="19071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7EBF219-FDB0-180C-BB62-14BA778B2E1F}"/>
              </a:ext>
            </a:extLst>
          </p:cNvPr>
          <p:cNvSpPr/>
          <p:nvPr/>
        </p:nvSpPr>
        <p:spPr>
          <a:xfrm>
            <a:off x="11051176" y="11641"/>
            <a:ext cx="597253" cy="618309"/>
          </a:xfrm>
          <a:prstGeom prst="ellipse">
            <a:avLst/>
          </a:prstGeom>
          <a:noFill/>
          <a:ln w="76200">
            <a:solidFill>
              <a:srgbClr val="FAFA2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51C11-A3F1-6993-8648-AA53E4C5C571}"/>
              </a:ext>
            </a:extLst>
          </p:cNvPr>
          <p:cNvSpPr/>
          <p:nvPr/>
        </p:nvSpPr>
        <p:spPr>
          <a:xfrm rot="16200000">
            <a:off x="6099624" y="954618"/>
            <a:ext cx="5355771" cy="6514012"/>
          </a:xfrm>
          <a:prstGeom prst="rect">
            <a:avLst/>
          </a:prstGeom>
          <a:solidFill>
            <a:srgbClr val="FAFDCF"/>
          </a:solidFill>
          <a:ln w="76200">
            <a:solidFill>
              <a:srgbClr val="FAFA2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7BB809-E885-57D7-5994-C78BB4359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969" y="1639687"/>
            <a:ext cx="6415077" cy="15609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BD9428-D43C-3F9F-F2EF-28DF5D7A5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969" y="3326662"/>
            <a:ext cx="6415077" cy="11610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46B60D-0B4C-9351-84A4-CC8FEDB0D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5966" y="5569999"/>
            <a:ext cx="2959080" cy="11900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F7C9566-06D4-5546-65E5-958EF013ED15}"/>
              </a:ext>
            </a:extLst>
          </p:cNvPr>
          <p:cNvSpPr/>
          <p:nvPr/>
        </p:nvSpPr>
        <p:spPr>
          <a:xfrm rot="16200000">
            <a:off x="10765440" y="176786"/>
            <a:ext cx="752892" cy="1785258"/>
          </a:xfrm>
          <a:prstGeom prst="rect">
            <a:avLst/>
          </a:prstGeom>
          <a:solidFill>
            <a:srgbClr val="FAFDCF"/>
          </a:solidFill>
          <a:ln w="76200">
            <a:solidFill>
              <a:srgbClr val="FAFA2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2EDA5-18D3-C6E7-1FF9-C11126BE78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4865" y="770199"/>
            <a:ext cx="1640181" cy="6287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941916-7BC8-036E-BDE0-47FD6BAFEE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0503" y="4613740"/>
            <a:ext cx="3907781" cy="11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7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AB131-00C7-FC15-2D30-3538E0CB7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5E2B74-ACF9-7DA5-9021-EFF659F53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11" y="0"/>
            <a:ext cx="1110485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19338-9874-37A5-73F5-49E8438A1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18310"/>
            <a:ext cx="10429229" cy="19071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3774E0-73DB-6149-4E52-394FD4D304B7}"/>
              </a:ext>
            </a:extLst>
          </p:cNvPr>
          <p:cNvSpPr/>
          <p:nvPr/>
        </p:nvSpPr>
        <p:spPr>
          <a:xfrm>
            <a:off x="1420211" y="618310"/>
            <a:ext cx="2716360" cy="6113416"/>
          </a:xfrm>
          <a:prstGeom prst="rect">
            <a:avLst/>
          </a:prstGeom>
          <a:solidFill>
            <a:srgbClr val="FAFDCF"/>
          </a:solidFill>
          <a:ln w="76200">
            <a:solidFill>
              <a:srgbClr val="FAFA2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B6B7F-5857-26E2-F147-BCB20AD4E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432" y="687420"/>
            <a:ext cx="2431918" cy="5975196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D65EC9E-7FA8-873D-8D1A-7E09B9CCA7F6}"/>
              </a:ext>
            </a:extLst>
          </p:cNvPr>
          <p:cNvSpPr/>
          <p:nvPr/>
        </p:nvSpPr>
        <p:spPr>
          <a:xfrm>
            <a:off x="571892" y="1471245"/>
            <a:ext cx="657527" cy="668216"/>
          </a:xfrm>
          <a:prstGeom prst="flowChartConnector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3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5377AE-E44E-5B27-B759-FA3C7EAC5E26}"/>
              </a:ext>
            </a:extLst>
          </p:cNvPr>
          <p:cNvSpPr/>
          <p:nvPr/>
        </p:nvSpPr>
        <p:spPr>
          <a:xfrm>
            <a:off x="3356918" y="3329460"/>
            <a:ext cx="1867243" cy="1750540"/>
          </a:xfrm>
          <a:prstGeom prst="roundRect">
            <a:avLst/>
          </a:prstGeom>
          <a:solidFill>
            <a:srgbClr val="9A21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AA55E3-6AF5-6517-FE50-4EB4BFE1E660}"/>
              </a:ext>
            </a:extLst>
          </p:cNvPr>
          <p:cNvSpPr/>
          <p:nvPr/>
        </p:nvSpPr>
        <p:spPr>
          <a:xfrm>
            <a:off x="6093253" y="1429418"/>
            <a:ext cx="5275449" cy="3051648"/>
          </a:xfrm>
          <a:prstGeom prst="roundRect">
            <a:avLst/>
          </a:prstGeom>
          <a:solidFill>
            <a:srgbClr val="9A21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3911" y="6192309"/>
            <a:ext cx="4120831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REFUNDS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4129" y="1357665"/>
            <a:ext cx="4699000" cy="4889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n-US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If a refund preference has not been selected, your refund can be delayed up to four weeks. Even if you are not expecting to receive a refund, please set up a refunding preference.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2333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Workday Student</a:t>
            </a:r>
            <a:endParaRPr lang="en-US" sz="2333" b="1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15900" lvl="1">
              <a:lnSpc>
                <a:spcPts val="2800"/>
              </a:lnSpc>
            </a:pPr>
            <a:r>
              <a:rPr lang="en-US" dirty="0">
                <a:solidFill>
                  <a:srgbClr val="424242"/>
                </a:solidFill>
                <a:latin typeface="Lato"/>
              </a:rPr>
              <a:t>-Financials Hub</a:t>
            </a:r>
            <a:endParaRPr lang="en-US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215900" lvl="1">
              <a:lnSpc>
                <a:spcPts val="2800"/>
              </a:lnSpc>
            </a:pPr>
            <a:r>
              <a:rPr lang="en-US" dirty="0">
                <a:solidFill>
                  <a:srgbClr val="424242"/>
                </a:solidFill>
                <a:latin typeface="Lato"/>
              </a:rPr>
              <a:t>-</a:t>
            </a:r>
            <a:r>
              <a:rPr lang="en-US" dirty="0" err="1">
                <a:solidFill>
                  <a:srgbClr val="424242"/>
                </a:solidFill>
                <a:latin typeface="Lato"/>
              </a:rPr>
              <a:t>BankMobile</a:t>
            </a:r>
            <a:r>
              <a:rPr lang="en-US" dirty="0">
                <a:solidFill>
                  <a:srgbClr val="424242"/>
                </a:solidFill>
                <a:latin typeface="Lato"/>
              </a:rPr>
              <a:t> Refunding</a:t>
            </a:r>
            <a:endParaRPr lang="en-US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215900" lvl="1">
              <a:lnSpc>
                <a:spcPts val="2800"/>
              </a:lnSpc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-</a:t>
            </a:r>
            <a:r>
              <a:rPr lang="en-US">
                <a:solidFill>
                  <a:srgbClr val="424242"/>
                </a:solidFill>
                <a:latin typeface="Lato"/>
              </a:rPr>
              <a:t>Click the banner </a:t>
            </a:r>
            <a:endParaRPr lang="en-US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215900" lvl="1">
              <a:lnSpc>
                <a:spcPts val="28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Lato"/>
            </a:endParaRPr>
          </a:p>
          <a:p>
            <a:pPr marL="215900" lvl="1">
              <a:lnSpc>
                <a:spcPts val="2800"/>
              </a:lnSpc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Lato"/>
              </a:rPr>
              <a:t>-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Follow the instructions for signing in and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selecting your preference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Lato"/>
              <a:ea typeface="Lato"/>
              <a:cs typeface="Lato"/>
            </a:endParaRPr>
          </a:p>
          <a:p>
            <a:pPr marL="215911" lvl="1">
              <a:lnSpc>
                <a:spcPts val="2800"/>
              </a:lnSpc>
            </a:pPr>
            <a:endParaRPr lang="en-US" sz="2000" dirty="0">
              <a:solidFill>
                <a:srgbClr val="424242"/>
              </a:solidFill>
              <a:latin typeface="La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BFFA12-E006-15C1-DDC5-94135549F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381" y="785698"/>
            <a:ext cx="2410933" cy="564643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21BDA9D8-6B2F-6201-6F24-21CE8F6C5EB8}"/>
              </a:ext>
            </a:extLst>
          </p:cNvPr>
          <p:cNvSpPr txBox="1"/>
          <p:nvPr/>
        </p:nvSpPr>
        <p:spPr>
          <a:xfrm>
            <a:off x="7312802" y="1424613"/>
            <a:ext cx="1435865" cy="5451303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400"/>
              </a:lnSpc>
            </a:pPr>
            <a:endParaRPr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E96DC-B611-D556-88CD-99BD0A2C9121}"/>
              </a:ext>
            </a:extLst>
          </p:cNvPr>
          <p:cNvSpPr txBox="1"/>
          <p:nvPr/>
        </p:nvSpPr>
        <p:spPr>
          <a:xfrm>
            <a:off x="6305457" y="1632061"/>
            <a:ext cx="5063244" cy="267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money, delivered your way!</a:t>
            </a:r>
          </a:p>
          <a:p>
            <a:endParaRPr lang="en-US" sz="1067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33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school has partnered with BankMobile to deposit your money or refund quickly and securely. </a:t>
            </a:r>
          </a:p>
          <a:p>
            <a:endParaRPr lang="en-US" sz="1333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33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will have two electronic options to deposit your money. To avoid delays in accessing your money, you must select a refund option. The BankMobile Vibe Checking Account is one of you refund options but you are not required to open this account to receive your refund.</a:t>
            </a:r>
          </a:p>
          <a:p>
            <a:endParaRPr lang="en-US" sz="1333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</a:t>
            </a:r>
            <a:r>
              <a:rPr lang="en-US" sz="1600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refundselection.com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more information</a:t>
            </a:r>
            <a:r>
              <a:rPr lang="en-US" sz="1867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7CA04B-ACB0-086F-DAC5-33BAE9FE6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904" y="4557132"/>
            <a:ext cx="1923673" cy="13158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B4FC7F-BB0B-E7F1-1198-D3EECA66F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0" y="4532685"/>
            <a:ext cx="1916522" cy="1294367"/>
          </a:xfrm>
          <a:prstGeom prst="rect">
            <a:avLst/>
          </a:prstGeom>
        </p:spPr>
      </p:pic>
      <p:pic>
        <p:nvPicPr>
          <p:cNvPr id="12" name="Picture 11" descr="A screenshot of a website&#10;&#10;AI-generated content may be incorrect.">
            <a:extLst>
              <a:ext uri="{FF2B5EF4-FFF2-40B4-BE49-F238E27FC236}">
                <a16:creationId xmlns:a16="http://schemas.microsoft.com/office/drawing/2014/main" id="{30CFF348-099D-DA54-DE31-B02E7662F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205" y="3372064"/>
            <a:ext cx="1733808" cy="1665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155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359AC98-E895-78AE-0B11-5949FE1F9BD5}"/>
              </a:ext>
            </a:extLst>
          </p:cNvPr>
          <p:cNvSpPr/>
          <p:nvPr/>
        </p:nvSpPr>
        <p:spPr>
          <a:xfrm>
            <a:off x="5745437" y="4560350"/>
            <a:ext cx="5062263" cy="1165285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HELP CENTERS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45437" y="1259147"/>
            <a:ext cx="5543887" cy="3022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500" dirty="0">
                <a:solidFill>
                  <a:srgbClr val="9D2235"/>
                </a:solidFill>
                <a:latin typeface="Lato Bold Bold"/>
              </a:rPr>
              <a:t>TUTORIALS WITH STEP-BY-STEP ILLUSTRATIONS &amp; HOW TOS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Make a Payment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Set Up Parent Authorizations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Add Authorizations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Set Refund Preferences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... and More!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8C840-C944-E871-A205-020FFB1D9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7" y="1259148"/>
            <a:ext cx="1225550" cy="120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C4E662-67FE-2C30-C1DE-B08D7A47A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887" y="1441676"/>
            <a:ext cx="22479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BD839-7CAC-F3C3-4D1E-A45732086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887" y="1936048"/>
            <a:ext cx="1200150" cy="501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C16762-D8D1-7A62-069A-C5B224F28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950" y="1936048"/>
            <a:ext cx="2072480" cy="3094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896994-9260-0816-8C25-7731EC3A0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97" y="3733800"/>
            <a:ext cx="2711467" cy="1304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102C25-772B-5483-9998-BC88773B5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97" y="2585370"/>
            <a:ext cx="2711467" cy="9110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0146C2-C89E-8019-2D69-D857D84DC0E8}"/>
              </a:ext>
            </a:extLst>
          </p:cNvPr>
          <p:cNvSpPr txBox="1"/>
          <p:nvPr/>
        </p:nvSpPr>
        <p:spPr>
          <a:xfrm>
            <a:off x="5862746" y="4787560"/>
            <a:ext cx="48368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Visit </a:t>
            </a:r>
            <a:r>
              <a:rPr lang="en-US" sz="2000" b="1" u="sng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treasurer.uark.edu/</a:t>
            </a:r>
            <a:r>
              <a:rPr lang="en-US" sz="2000" b="1" u="sng" dirty="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student_family</a:t>
            </a:r>
            <a:r>
              <a:rPr lang="en-US" sz="20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 for more information</a:t>
            </a:r>
            <a:endParaRPr lang="en-US" sz="20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54C8F8-9CC2-9703-B931-E642F9265C3A}"/>
              </a:ext>
            </a:extLst>
          </p:cNvPr>
          <p:cNvSpPr/>
          <p:nvPr/>
        </p:nvSpPr>
        <p:spPr>
          <a:xfrm>
            <a:off x="463337" y="3769764"/>
            <a:ext cx="2663898" cy="254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2B24C-DF08-B252-CD48-1E200B013691}"/>
              </a:ext>
            </a:extLst>
          </p:cNvPr>
          <p:cNvSpPr txBox="1"/>
          <p:nvPr/>
        </p:nvSpPr>
        <p:spPr>
          <a:xfrm>
            <a:off x="371638" y="3685801"/>
            <a:ext cx="2966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Workday Student Knowledge Centers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954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862476" y="1552331"/>
            <a:ext cx="2255908" cy="1815192"/>
            <a:chOff x="0" y="0"/>
            <a:chExt cx="1024326" cy="8242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63910" y="6218067"/>
            <a:ext cx="7827085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DROPPING &amp; WITHDRAWING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1291912"/>
            <a:ext cx="5671118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The Registrar’s Office determines drop and withdrawal deadlines. Before dropping classes or withdrawing, refer to this calendar to be sure you understand the financial implications it could cause. </a:t>
            </a:r>
            <a:r>
              <a:rPr lang="en-US" sz="2500" dirty="0">
                <a:solidFill>
                  <a:srgbClr val="9D2235"/>
                </a:solidFill>
                <a:latin typeface="Lato Bold Bold"/>
              </a:rPr>
              <a:t>When in doubt, contact us!</a:t>
            </a:r>
            <a:endParaRPr lang="en-US" sz="2000" dirty="0">
              <a:solidFill>
                <a:srgbClr val="9D2235"/>
              </a:solidFill>
              <a:latin typeface="Lato Bold Bold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424242"/>
              </a:solidFill>
              <a:latin typeface="Lato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424242"/>
              </a:solidFill>
              <a:latin typeface="Lato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424242"/>
              </a:solidFill>
              <a:latin typeface="Lato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The academic semester calendar can be found on the Registrar’s website. The </a:t>
            </a:r>
            <a:r>
              <a:rPr lang="en-US" sz="2000">
                <a:solidFill>
                  <a:srgbClr val="424242"/>
                </a:solidFill>
                <a:latin typeface="Lato"/>
              </a:rPr>
              <a:t>Fall 2026 </a:t>
            </a:r>
            <a:r>
              <a:rPr lang="en-US" sz="2000" dirty="0">
                <a:solidFill>
                  <a:srgbClr val="424242"/>
                </a:solidFill>
                <a:latin typeface="Lato"/>
              </a:rPr>
              <a:t>calendar is available now.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75701" y="1925660"/>
            <a:ext cx="2022983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THERE IS A $45.00 WITHDRAWAL FEE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62476" y="3470939"/>
            <a:ext cx="2255908" cy="1815192"/>
            <a:chOff x="0" y="0"/>
            <a:chExt cx="1024326" cy="8242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54200" y="1552331"/>
            <a:ext cx="2255908" cy="1815192"/>
            <a:chOff x="0" y="0"/>
            <a:chExt cx="1024326" cy="8242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254200" y="3470939"/>
            <a:ext cx="2255908" cy="1815192"/>
            <a:chOff x="0" y="0"/>
            <a:chExt cx="1024326" cy="82421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366996" y="2041726"/>
            <a:ext cx="2023842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DROPPING &amp; WITHDRAWING ARE DIFFERENT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88928" y="3799626"/>
            <a:ext cx="1796531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KNOW THE FINANCIAL RELATED DEADLINES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344836" y="3812653"/>
            <a:ext cx="2023842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WITHDRAWING CAN AFFECT FINANCIAL AID ELIGIBILITY </a:t>
            </a:r>
          </a:p>
        </p:txBody>
      </p:sp>
    </p:spTree>
    <p:extLst>
      <p:ext uri="{BB962C8B-B14F-4D97-AF65-F5344CB8AC3E}">
        <p14:creationId xmlns:p14="http://schemas.microsoft.com/office/powerpoint/2010/main" val="176159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86855" y="1069007"/>
            <a:ext cx="5313955" cy="2098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endParaRPr lang="en-US" sz="2650" b="1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933"/>
              </a:lnSpc>
            </a:pPr>
            <a:endParaRPr lang="en-US" sz="2666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2799"/>
              </a:lnSpc>
            </a:pPr>
            <a:r>
              <a:rPr lang="en-US" sz="1950" dirty="0">
                <a:solidFill>
                  <a:srgbClr val="9D2235"/>
                </a:solidFill>
                <a:latin typeface="Lato Bold"/>
              </a:rPr>
              <a:t>    </a:t>
            </a:r>
            <a:endParaRPr lang="en-US" dirty="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pPr>
              <a:lnSpc>
                <a:spcPts val="93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r>
              <a:rPr lang="en-US" sz="1950" dirty="0">
                <a:solidFill>
                  <a:srgbClr val="424242"/>
                </a:solidFill>
                <a:latin typeface="Lato Bold"/>
              </a:rPr>
              <a:t>     </a:t>
            </a:r>
            <a:endParaRPr lang="en-US" dirty="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pPr>
              <a:lnSpc>
                <a:spcPts val="93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r>
              <a:rPr lang="en-US" sz="1950" dirty="0">
                <a:solidFill>
                  <a:srgbClr val="424242"/>
                </a:solidFill>
                <a:latin typeface="Lato Bold"/>
              </a:rPr>
              <a:t>     </a:t>
            </a:r>
            <a:endParaRPr lang="en-US" sz="1950" dirty="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r>
              <a:rPr lang="en-US" sz="1300" dirty="0">
                <a:solidFill>
                  <a:srgbClr val="424242"/>
                </a:solidFill>
                <a:latin typeface="Lato"/>
              </a:rPr>
              <a:t>   </a:t>
            </a:r>
            <a:endParaRPr lang="en-US" sz="13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9463" y="1621241"/>
            <a:ext cx="212675" cy="22010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CHECKLIST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9463" y="2205318"/>
            <a:ext cx="212675" cy="2201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9462" y="3758771"/>
            <a:ext cx="212675" cy="2201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9749" y="4643183"/>
            <a:ext cx="212675" cy="2201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76003" y="3870755"/>
            <a:ext cx="212675" cy="2201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00768" y="4643183"/>
            <a:ext cx="212675" cy="2201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476254" y="4585502"/>
            <a:ext cx="5004812" cy="1882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dirty="0">
                <a:solidFill>
                  <a:srgbClr val="424242"/>
                </a:solidFill>
                <a:latin typeface="Lato Bold"/>
              </a:rPr>
              <a:t>E-Commerce Payment Authorizations</a:t>
            </a:r>
          </a:p>
          <a:p>
            <a:r>
              <a:rPr lang="en-US" sz="1200" dirty="0">
                <a:solidFill>
                  <a:srgbClr val="424242"/>
                </a:solidFill>
                <a:latin typeface="Lato"/>
              </a:rPr>
              <a:t>(Workday Student – Financials Hub – Make a Payment – Ecommerce Login – My Account – Payers – Send a payer Invitation)</a:t>
            </a:r>
          </a:p>
          <a:p>
            <a:endParaRPr lang="en-US" sz="1200" dirty="0">
              <a:solidFill>
                <a:srgbClr val="424242"/>
              </a:solidFill>
              <a:latin typeface="Lato"/>
            </a:endParaRPr>
          </a:p>
          <a:p>
            <a:endParaRPr lang="en-US" dirty="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pPr>
              <a:lnSpc>
                <a:spcPts val="933"/>
              </a:lnSpc>
              <a:spcBef>
                <a:spcPct val="0"/>
              </a:spcBef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endParaRPr lang="en-US" dirty="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pPr>
              <a:lnSpc>
                <a:spcPts val="1867"/>
              </a:lnSpc>
              <a:spcBef>
                <a:spcPct val="0"/>
              </a:spcBef>
            </a:pPr>
            <a:endParaRPr lang="en-US" sz="13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01834436-6295-4627-E20D-5D952C4143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00768" y="1506016"/>
            <a:ext cx="212675" cy="2201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64FE1D9-C6B0-9368-1C85-FBAAFB3D5795}"/>
              </a:ext>
            </a:extLst>
          </p:cNvPr>
          <p:cNvSpPr txBox="1"/>
          <p:nvPr/>
        </p:nvSpPr>
        <p:spPr>
          <a:xfrm>
            <a:off x="443023" y="965790"/>
            <a:ext cx="194044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/>
              <a:t> </a:t>
            </a:r>
            <a:r>
              <a:rPr lang="en-US" sz="2000" b="1">
                <a:solidFill>
                  <a:srgbClr val="9D2235"/>
                </a:solidFill>
                <a:latin typeface="Lato Black"/>
                <a:ea typeface="Lato Black"/>
                <a:cs typeface="Lato Black"/>
              </a:rPr>
              <a:t>REQUIRED</a:t>
            </a:r>
          </a:p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76532-3222-3617-F84F-EB18116D4F36}"/>
              </a:ext>
            </a:extLst>
          </p:cNvPr>
          <p:cNvSpPr txBox="1"/>
          <p:nvPr/>
        </p:nvSpPr>
        <p:spPr>
          <a:xfrm>
            <a:off x="788581" y="1461976"/>
            <a:ext cx="4253024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 sz="1800" b="1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Financial Agreement</a:t>
            </a:r>
            <a:r>
              <a:rPr lang="en-US" sz="1800" b="1" dirty="0">
                <a:solidFill>
                  <a:srgbClr val="424242"/>
                </a:solidFill>
                <a:latin typeface="Lato Bold Bold"/>
                <a:ea typeface="Lato Black"/>
                <a:cs typeface="Lato Black"/>
              </a:rPr>
              <a:t> </a:t>
            </a:r>
            <a:r>
              <a:rPr lang="en-US" sz="1800" b="1">
                <a:latin typeface="Lato Bold Bold"/>
                <a:ea typeface="Lato Black"/>
                <a:cs typeface="Lato Black"/>
              </a:rPr>
              <a:t>​</a:t>
            </a:r>
          </a:p>
          <a:p>
            <a:pPr marL="0"/>
            <a:r>
              <a:rPr lang="en-US" sz="1300">
                <a:latin typeface="Lato"/>
                <a:ea typeface="Lato"/>
                <a:cs typeface="Lato"/>
              </a:rPr>
              <a:t>(Workday Student – My Tasks - Onboarding)</a:t>
            </a:r>
          </a:p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BA4D5-4D2E-D189-6649-7BE0BF242845}"/>
              </a:ext>
            </a:extLst>
          </p:cNvPr>
          <p:cNvSpPr txBox="1"/>
          <p:nvPr/>
        </p:nvSpPr>
        <p:spPr>
          <a:xfrm>
            <a:off x="6539023" y="1461976"/>
            <a:ext cx="4004931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 sz="1800" b="1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Student Permissions for Title IV Aid</a:t>
            </a:r>
            <a:r>
              <a:rPr lang="en-US" sz="1800" b="1" dirty="0">
                <a:latin typeface="Lato"/>
                <a:ea typeface="Lato"/>
                <a:cs typeface="Lato"/>
              </a:rPr>
              <a:t>​</a:t>
            </a:r>
          </a:p>
          <a:p>
            <a:pPr marL="0"/>
            <a:r>
              <a:rPr lang="en-US" sz="1300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(Workday Student – My Tasks - Onboarding)</a:t>
            </a:r>
          </a:p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DDC466-21F2-0A33-5310-A791F9951133}"/>
              </a:ext>
            </a:extLst>
          </p:cNvPr>
          <p:cNvSpPr txBox="1"/>
          <p:nvPr/>
        </p:nvSpPr>
        <p:spPr>
          <a:xfrm>
            <a:off x="788582" y="2117651"/>
            <a:ext cx="4270745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 sz="1800" b="1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IRS 1098-T E-Consent Form</a:t>
            </a:r>
            <a:r>
              <a:rPr lang="en-US" sz="1800" b="1">
                <a:latin typeface="Lato Bold Bold"/>
                <a:ea typeface="Arial"/>
                <a:cs typeface="Arial"/>
              </a:rPr>
              <a:t>​</a:t>
            </a:r>
          </a:p>
          <a:p>
            <a:pPr marL="0"/>
            <a:r>
              <a:rPr lang="en-US" sz="1300">
                <a:solidFill>
                  <a:srgbClr val="424242"/>
                </a:solidFill>
                <a:latin typeface="Lato"/>
                <a:ea typeface="Lato"/>
                <a:cs typeface="Lato"/>
              </a:rPr>
              <a:t>(Workday Student – My Tasks - Onboarding)</a:t>
            </a:r>
          </a:p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890697-5437-10C9-6D6C-618D0E830D7D}"/>
              </a:ext>
            </a:extLst>
          </p:cNvPr>
          <p:cNvSpPr txBox="1"/>
          <p:nvPr/>
        </p:nvSpPr>
        <p:spPr>
          <a:xfrm>
            <a:off x="443023" y="2968256"/>
            <a:ext cx="60960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9D2235"/>
                </a:solidFill>
                <a:latin typeface="Lato"/>
                <a:ea typeface="Lato"/>
                <a:cs typeface="Lato"/>
              </a:rPr>
              <a:t>HIGHLY RECOMMENDED</a:t>
            </a:r>
          </a:p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6328D1-6EC7-29D0-555D-3EE77189CEF0}"/>
              </a:ext>
            </a:extLst>
          </p:cNvPr>
          <p:cNvSpPr txBox="1"/>
          <p:nvPr/>
        </p:nvSpPr>
        <p:spPr>
          <a:xfrm>
            <a:off x="788581" y="3739116"/>
            <a:ext cx="4253024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 b="1" dirty="0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Select Refunding Preference</a:t>
            </a:r>
            <a:r>
              <a:rPr lang="en-US" sz="1800" b="1" dirty="0">
                <a:latin typeface="Lato Bold Bold"/>
                <a:ea typeface="Lato"/>
                <a:cs typeface="Lato"/>
              </a:rPr>
              <a:t>​</a:t>
            </a:r>
          </a:p>
          <a:p>
            <a:pPr marL="0"/>
            <a:r>
              <a:rPr lang="en-US" sz="1300" dirty="0">
                <a:latin typeface="Lato Bold Bold"/>
                <a:ea typeface="Lato"/>
                <a:cs typeface="Lato"/>
              </a:rPr>
              <a:t>(Workday Student – Financials Hub – </a:t>
            </a:r>
            <a:r>
              <a:rPr lang="en-US" sz="1300" dirty="0" err="1">
                <a:latin typeface="Lato Bold Bold"/>
                <a:ea typeface="Lato"/>
                <a:cs typeface="Lato"/>
              </a:rPr>
              <a:t>BankMobile</a:t>
            </a:r>
            <a:r>
              <a:rPr lang="en-US" sz="1300" dirty="0">
                <a:latin typeface="Lato Bold Bold"/>
                <a:ea typeface="Lato"/>
                <a:cs typeface="Lato"/>
              </a:rPr>
              <a:t>)​</a:t>
            </a:r>
          </a:p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5F938A-7942-A9A9-AB9A-B2AD4CC2DCE9}"/>
              </a:ext>
            </a:extLst>
          </p:cNvPr>
          <p:cNvSpPr txBox="1"/>
          <p:nvPr/>
        </p:nvSpPr>
        <p:spPr>
          <a:xfrm>
            <a:off x="800629" y="4571498"/>
            <a:ext cx="5004812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 sz="1700" b="1" dirty="0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Parent/Family Workday Student Authorizations</a:t>
            </a:r>
            <a:r>
              <a:rPr lang="en-US" b="1" dirty="0">
                <a:latin typeface="Lato Bold Bold"/>
                <a:ea typeface="Lato"/>
                <a:cs typeface="Lato"/>
              </a:rPr>
              <a:t>​</a:t>
            </a:r>
          </a:p>
          <a:p>
            <a:pPr marL="0"/>
            <a:r>
              <a:rPr lang="en-US" sz="1300" dirty="0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(Workday Student – Profile – Contacts – Friends and Family – Add –Done </a:t>
            </a:r>
            <a:r>
              <a:rPr lang="en-US" sz="1300" dirty="0">
                <a:latin typeface="Lato Bold Bold"/>
                <a:ea typeface="Lato"/>
                <a:cs typeface="Lato"/>
              </a:rPr>
              <a:t>​</a:t>
            </a:r>
            <a:r>
              <a:rPr lang="en-US" sz="1300" dirty="0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– Actions – Manage My Permissions for My Third Party)</a:t>
            </a:r>
            <a:r>
              <a:rPr lang="en-US" sz="1300" dirty="0">
                <a:latin typeface="Lato Bold Bold"/>
                <a:ea typeface="Lato"/>
                <a:cs typeface="Lato"/>
              </a:rPr>
              <a:t>​</a:t>
            </a:r>
          </a:p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F9932B-C401-0F8B-B8C5-488D100684E0}"/>
              </a:ext>
            </a:extLst>
          </p:cNvPr>
          <p:cNvSpPr txBox="1"/>
          <p:nvPr/>
        </p:nvSpPr>
        <p:spPr>
          <a:xfrm>
            <a:off x="6388395" y="3756837"/>
            <a:ext cx="6096000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 b="1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FERPA 3rd Party Release</a:t>
            </a:r>
            <a:r>
              <a:rPr lang="en-US" b="1">
                <a:latin typeface="Lato Bold Bold"/>
                <a:ea typeface="Lato"/>
                <a:cs typeface="Lato"/>
              </a:rPr>
              <a:t>​</a:t>
            </a:r>
          </a:p>
          <a:p>
            <a:r>
              <a:rPr lang="en-US" sz="1300">
                <a:latin typeface="Lato Bold Bold"/>
              </a:rPr>
              <a:t>(Workday Student – Profile – Contacts – Friends and Family – Add –Done </a:t>
            </a:r>
            <a:r>
              <a:rPr lang="en-US" sz="1300">
                <a:latin typeface="Lato Bold Bold"/>
                <a:ea typeface="Lato"/>
                <a:cs typeface="Lato"/>
              </a:rPr>
              <a:t>​</a:t>
            </a:r>
            <a:endParaRPr lang="en-US" sz="1300">
              <a:latin typeface="Lato Bold Bold"/>
            </a:endParaRPr>
          </a:p>
          <a:p>
            <a:r>
              <a:rPr lang="en-US" sz="1300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– Actions – Manage My Permissions for My Third Party)</a:t>
            </a:r>
            <a:endParaRPr lang="en-US" sz="1300"/>
          </a:p>
          <a:p>
            <a:pPr marL="0" algn="ctr"/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313AFA-D61B-0477-CB02-285D8ED9E935}"/>
              </a:ext>
            </a:extLst>
          </p:cNvPr>
          <p:cNvSpPr txBox="1"/>
          <p:nvPr/>
        </p:nvSpPr>
        <p:spPr>
          <a:xfrm>
            <a:off x="2206044" y="2257333"/>
            <a:ext cx="7779912" cy="234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6000" spc="306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latin typeface="Lato Bold Bold"/>
              </a:rPr>
              <a:t>FINANCIAL AID &amp; SCHOLARSHIPS</a:t>
            </a:r>
          </a:p>
        </p:txBody>
      </p:sp>
    </p:spTree>
    <p:extLst>
      <p:ext uri="{BB962C8B-B14F-4D97-AF65-F5344CB8AC3E}">
        <p14:creationId xmlns:p14="http://schemas.microsoft.com/office/powerpoint/2010/main" val="826216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901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3100" y="1946404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1" y="2805683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3305" y="3512721"/>
            <a:ext cx="427999" cy="4279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5055" y="4309719"/>
            <a:ext cx="425913" cy="647776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674325" y="1129245"/>
            <a:ext cx="0" cy="451408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64076" y="2075112"/>
            <a:ext cx="337889" cy="337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64076" y="2892789"/>
            <a:ext cx="337889" cy="33788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42596" y="106145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CONNECT WITH US!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11318" y="1627698"/>
            <a:ext cx="4123307" cy="62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500" u="sng" dirty="0">
                <a:solidFill>
                  <a:srgbClr val="9D2235"/>
                </a:solidFill>
                <a:latin typeface="Lato Bold"/>
              </a:rPr>
              <a:t>treasurer.uark.edu</a:t>
            </a:r>
            <a:r>
              <a:rPr lang="en-US" sz="2500" dirty="0">
                <a:solidFill>
                  <a:srgbClr val="9D2235"/>
                </a:solidFill>
                <a:latin typeface="Lato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1318" y="4669628"/>
            <a:ext cx="3960003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Monday - Friday 8 a.m. to 5 p.m.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28769" y="1899757"/>
            <a:ext cx="4959117" cy="186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7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University of Arkansas-Fayetteville </a:t>
            </a:r>
          </a:p>
          <a:p>
            <a:pPr>
              <a:lnSpc>
                <a:spcPts val="3117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Treasurer's Office</a:t>
            </a:r>
          </a:p>
          <a:p>
            <a:pPr>
              <a:lnSpc>
                <a:spcPts val="1246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117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@UofATreasurer</a:t>
            </a:r>
          </a:p>
          <a:p>
            <a:pPr>
              <a:lnSpc>
                <a:spcPts val="1246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117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11317" y="2274271"/>
            <a:ext cx="2855874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&amp; via chat online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1318" y="2513582"/>
            <a:ext cx="4225837" cy="2113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500" dirty="0" err="1">
                <a:solidFill>
                  <a:srgbClr val="424242"/>
                </a:solidFill>
                <a:latin typeface="Lato"/>
              </a:rPr>
              <a:t>treainfo@uark.edu</a:t>
            </a: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479-575-5651</a:t>
            </a: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640 N. Garland Ave. Ste. 108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91825" y="1154923"/>
            <a:ext cx="349438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ON SOCIAL MEDIA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6220" y="1161272"/>
            <a:ext cx="501445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dirty="0">
                <a:solidFill>
                  <a:srgbClr val="9D2235"/>
                </a:solidFill>
                <a:latin typeface="Lato Bold Bold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46979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B2DAABE-2138-9E47-1F5F-EB3F64FDBC58}"/>
              </a:ext>
            </a:extLst>
          </p:cNvPr>
          <p:cNvSpPr/>
          <p:nvPr/>
        </p:nvSpPr>
        <p:spPr>
          <a:xfrm>
            <a:off x="3289298" y="5642558"/>
            <a:ext cx="5613401" cy="102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5128" y="2612994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5128" y="3276134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7214" y="4002223"/>
            <a:ext cx="427999" cy="4279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06145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CONNECT WITH US!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83345" y="2359346"/>
            <a:ext cx="3604311" cy="2109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sng" strike="noStrike" kern="1200" cap="none" spc="0" normalizeH="0" baseline="0" noProof="0" dirty="0" err="1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finaid.uark.edu</a:t>
            </a:r>
            <a:endParaRPr kumimoji="0" lang="en-US" sz="2500" b="0" i="0" u="sng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finaid@uark.edu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479-575-3806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6673" y="1208183"/>
            <a:ext cx="5506646" cy="50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OFFICE OF FINANCIAL  AID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A81DC-051B-71D1-7214-F74616B3282D}"/>
              </a:ext>
            </a:extLst>
          </p:cNvPr>
          <p:cNvSpPr txBox="1"/>
          <p:nvPr/>
        </p:nvSpPr>
        <p:spPr>
          <a:xfrm>
            <a:off x="7149631" y="2315103"/>
            <a:ext cx="4318000" cy="2201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sng" strike="noStrike" kern="1200" cap="none" spc="0" normalizeH="0" baseline="0" noProof="0" dirty="0" err="1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scholarships.uark.edu</a:t>
            </a:r>
            <a:endParaRPr kumimoji="0" lang="en-US" sz="2500" b="0" i="0" u="sng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scholars@uark.edu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479-575-4464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6407318" y="1201728"/>
            <a:ext cx="4943294" cy="1044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OFFICE OF ACADEMIC SCHOLARSHIPS</a:t>
            </a:r>
          </a:p>
        </p:txBody>
      </p:sp>
      <p:pic>
        <p:nvPicPr>
          <p:cNvPr id="32" name="Picture 7">
            <a:extLst>
              <a:ext uri="{FF2B5EF4-FFF2-40B4-BE49-F238E27FC236}">
                <a16:creationId xmlns:a16="http://schemas.microsoft.com/office/drawing/2014/main" id="{706F0D75-B8C0-7663-5D10-13F9769D6E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09328" y="2632291"/>
            <a:ext cx="430085" cy="430085"/>
          </a:xfrm>
          <a:prstGeom prst="rect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52761E1F-FBBF-4F99-43D5-7BD98FF023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09329" y="3295431"/>
            <a:ext cx="427999" cy="427999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3E896B82-9AF9-9712-5D5F-F281287C7E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11415" y="4021519"/>
            <a:ext cx="427999" cy="427999"/>
          </a:xfrm>
          <a:prstGeom prst="rect">
            <a:avLst/>
          </a:prstGeom>
        </p:spPr>
      </p:pic>
      <p:sp>
        <p:nvSpPr>
          <p:cNvPr id="38" name="TextBox 11">
            <a:extLst>
              <a:ext uri="{FF2B5EF4-FFF2-40B4-BE49-F238E27FC236}">
                <a16:creationId xmlns:a16="http://schemas.microsoft.com/office/drawing/2014/main" id="{8E904FF4-44EF-ECBE-EF47-A51A4C9C5BA5}"/>
              </a:ext>
            </a:extLst>
          </p:cNvPr>
          <p:cNvSpPr txBox="1"/>
          <p:nvPr/>
        </p:nvSpPr>
        <p:spPr>
          <a:xfrm>
            <a:off x="3531843" y="5805257"/>
            <a:ext cx="512831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114 Silas H. Hunt Hall  |  8 a.m. to 5 p.m.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Virtual &amp; Walk-in Appointments Available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C2CDB726-D6F4-5271-51AB-8A883CA38E57}"/>
              </a:ext>
            </a:extLst>
          </p:cNvPr>
          <p:cNvSpPr/>
          <p:nvPr/>
        </p:nvSpPr>
        <p:spPr>
          <a:xfrm>
            <a:off x="5994400" y="1154720"/>
            <a:ext cx="21447" cy="336182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A9C95299-5732-5E00-BDE4-509DA33D5078}"/>
              </a:ext>
            </a:extLst>
          </p:cNvPr>
          <p:cNvSpPr txBox="1"/>
          <p:nvPr/>
        </p:nvSpPr>
        <p:spPr>
          <a:xfrm>
            <a:off x="900462" y="4847067"/>
            <a:ext cx="1020932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Check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"/>
              </a:rPr>
              <a:t>To Do items in Workday, UARK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email account, and our websites for information and requirements for scholarships, loans, and other aid.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06145"/>
            <a:ext cx="9120504" cy="547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FINANCIAL AID NOTICE &amp; NEXT STEPS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A81DC-051B-71D1-7214-F74616B3282D}"/>
              </a:ext>
            </a:extLst>
          </p:cNvPr>
          <p:cNvSpPr txBox="1"/>
          <p:nvPr/>
        </p:nvSpPr>
        <p:spPr>
          <a:xfrm>
            <a:off x="439375" y="1311586"/>
            <a:ext cx="8220779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Direct Loan is $5500 for freshmen</a:t>
            </a:r>
          </a:p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</a:rPr>
              <a:t>Most outside scholarships will be on Workday after the first week of classes</a:t>
            </a:r>
          </a:p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NRTA will have two tuition charges on </a:t>
            </a:r>
            <a:r>
              <a:rPr lang="en-US" sz="25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invoice,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one for tuition and the other for the percentage of non-resident costs not waived by the scholarship</a:t>
            </a:r>
          </a:p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“How It All Works” brochure is available at 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finaid.uark.edu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includes information about eligibility, NRTA, Work Study, student loan setup instructions, and PLUS Loan application instructions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venir Nex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DA831B-5957-B9A9-0E56-81146D2E9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712" y="753086"/>
            <a:ext cx="3685390" cy="495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0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19024"/>
            <a:ext cx="10929462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DISBURSEMENT &amp; RENEWAL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A81DC-051B-71D1-7214-F74616B3282D}"/>
              </a:ext>
            </a:extLst>
          </p:cNvPr>
          <p:cNvSpPr txBox="1"/>
          <p:nvPr/>
        </p:nvSpPr>
        <p:spPr>
          <a:xfrm>
            <a:off x="455431" y="1701801"/>
            <a:ext cx="11126969" cy="3858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4960" marR="0" lvl="0" indent="-304815" algn="l" defTabSz="54771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tabLst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Minimum 6 hours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 for undergraduate students using loans, prorated for less than full time</a:t>
            </a:r>
          </a:p>
          <a:p>
            <a:pPr marL="524960" indent="-304815" defTabSz="547715">
              <a:lnSpc>
                <a:spcPct val="110000"/>
              </a:lnSpc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Minimum 15 hours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 for Arkansas Academic Challenge and Governor’s Scholarships,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30 hours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to renew. GPA requirements differ, refer to ADHE rules</a:t>
            </a:r>
          </a:p>
          <a:p>
            <a:pPr marL="524960" indent="-304815" defTabSz="547715">
              <a:lnSpc>
                <a:spcPct val="110000"/>
              </a:lnSpc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Chancellor’s, Silas Hunt, and other University Scholarships require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minimum of 12 hours per semester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 for disbursement.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Renewal requires 30 hours per year and 2.75 GPA</a:t>
            </a:r>
          </a:p>
          <a:p>
            <a:pPr marL="524960" marR="0" lvl="0" indent="-304815" algn="l" defTabSz="54771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tabLst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No minimum hours for Non-Resident Tuition and Alumni Legacy, but renewal requires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completion of 24 hours per year and a 2.75 GPA</a:t>
            </a:r>
          </a:p>
          <a:p>
            <a:pPr marL="524960" indent="-304815" defTabSz="547715">
              <a:lnSpc>
                <a:spcPct val="110000"/>
              </a:lnSpc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Concurrent and AP credits from high school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not count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disbursement or renewal requirements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Challenge or Governor’s Scholarships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venir Next"/>
              </a:rPr>
              <a:t> may count for UA and other scholarships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451833" y="1151074"/>
            <a:ext cx="996216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547715" rtl="0" eaLnBrk="1" fontAlgn="auto" latinLnBrk="0" hangingPunct="1">
              <a:lnSpc>
                <a:spcPct val="80000"/>
              </a:lnSpc>
              <a:spcBef>
                <a:spcPts val="933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3000">
                <a:solidFill>
                  <a:srgbClr val="A41F3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"/>
                <a:sym typeface="Avenir Next"/>
              </a:rPr>
              <a:t>ENROLLMENT REQUIREMENTS MUST BE MET EACH SEMESTER.</a:t>
            </a:r>
          </a:p>
        </p:txBody>
      </p:sp>
    </p:spTree>
    <p:extLst>
      <p:ext uri="{BB962C8B-B14F-4D97-AF65-F5344CB8AC3E}">
        <p14:creationId xmlns:p14="http://schemas.microsoft.com/office/powerpoint/2010/main" val="32189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19024"/>
            <a:ext cx="10929462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ADDITIONAL AID OPTIONS</a:t>
            </a:r>
            <a:endParaRPr kumimoji="0" lang="en-US" sz="3500" b="0" i="0" u="none" strike="noStrike" kern="1200" cap="none" spc="15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2596" y="1206556"/>
            <a:ext cx="5506646" cy="485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PARENT PLUS LOAN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6242751" y="1201728"/>
            <a:ext cx="5506646" cy="485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PRIVATE ALTERNATIVE LOAN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C2CDB726-D6F4-5271-51AB-8A883CA38E57}"/>
              </a:ext>
            </a:extLst>
          </p:cNvPr>
          <p:cNvSpPr/>
          <p:nvPr/>
        </p:nvSpPr>
        <p:spPr>
          <a:xfrm>
            <a:off x="5723944" y="1154719"/>
            <a:ext cx="0" cy="448783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0618F-24DC-0BAA-5FE0-F92AD5B54C1A}"/>
              </a:ext>
            </a:extLst>
          </p:cNvPr>
          <p:cNvSpPr txBox="1"/>
          <p:nvPr/>
        </p:nvSpPr>
        <p:spPr>
          <a:xfrm>
            <a:off x="-1" y="1850328"/>
            <a:ext cx="5506645" cy="4094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Federal Student Aid program, fees and interest rates same for every borrower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Apply at 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studentaid.gov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after bill is generated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 completes application and is responsible for repayment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 to $20,000 yearly &amp; $65,000 lifetime maximum per student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8E4FA-8DEC-5631-3EA9-B089D3F23CF9}"/>
              </a:ext>
            </a:extLst>
          </p:cNvPr>
          <p:cNvSpPr txBox="1"/>
          <p:nvPr/>
        </p:nvSpPr>
        <p:spPr>
          <a:xfrm>
            <a:off x="5833497" y="1850329"/>
            <a:ext cx="5463754" cy="4171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Credit-based lending companies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Fees, terms, and interest rates differ between lenders and dependent on credit of borrower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 before applying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Borrower and/or co-signer could be student, parent, or other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Ask school for list of lending institutions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06145"/>
            <a:ext cx="10929462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ADDITIONAL AID OPTIONS</a:t>
            </a:r>
            <a:endParaRPr kumimoji="0" lang="en-US" sz="3500" b="0" i="0" u="none" strike="noStrike" kern="1200" cap="none" spc="15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2596" y="1218600"/>
            <a:ext cx="5506646" cy="485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VETERAN’S BENEFITS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Lato Bold Bold"/>
              <a:ea typeface="+mn-ea"/>
              <a:cs typeface="+mn-cs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6407318" y="1201728"/>
            <a:ext cx="4943294" cy="485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THIRD PARTY SOURCES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C2CDB726-D6F4-5271-51AB-8A883CA38E57}"/>
              </a:ext>
            </a:extLst>
          </p:cNvPr>
          <p:cNvSpPr/>
          <p:nvPr/>
        </p:nvSpPr>
        <p:spPr>
          <a:xfrm>
            <a:off x="5994401" y="1154719"/>
            <a:ext cx="0" cy="448783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0618F-24DC-0BAA-5FE0-F92AD5B54C1A}"/>
              </a:ext>
            </a:extLst>
          </p:cNvPr>
          <p:cNvSpPr txBox="1"/>
          <p:nvPr/>
        </p:nvSpPr>
        <p:spPr>
          <a:xfrm>
            <a:off x="83570" y="1934972"/>
            <a:ext cx="5463754" cy="2478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indent="-228600" algn="l" defTabSz="821531">
              <a:lnSpc>
                <a:spcPct val="110000"/>
              </a:lnSpc>
              <a:spcAft>
                <a:spcPts val="12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Chapter 30 GI Bill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12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Chapter 33 Post 9/11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12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 the Veteran and Military-Affiliated Student Center (VMSC) or visit </a:t>
            </a:r>
            <a:r>
              <a:rPr lang="en-US" sz="2500" b="1" u="sng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vmsc.uark.edu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8E4FA-8DEC-5631-3EA9-B089D3F23CF9}"/>
              </a:ext>
            </a:extLst>
          </p:cNvPr>
          <p:cNvSpPr txBox="1"/>
          <p:nvPr/>
        </p:nvSpPr>
        <p:spPr>
          <a:xfrm>
            <a:off x="6039561" y="1932938"/>
            <a:ext cx="5463754" cy="3671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529 plans and prepaid tuition and college savings plans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 Vocational Rehabilitation funds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Employee dependent discounts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 Treasurer’s/Student Accounts Office or visit 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treasurer.uark.edu</a:t>
            </a:r>
            <a:endParaRPr lang="en-US" sz="2500" b="1" dirty="0">
              <a:solidFill>
                <a:srgbClr val="9D233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9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B2DAABE-2138-9E47-1F5F-EB3F64FDBC58}"/>
              </a:ext>
            </a:extLst>
          </p:cNvPr>
          <p:cNvSpPr/>
          <p:nvPr/>
        </p:nvSpPr>
        <p:spPr>
          <a:xfrm>
            <a:off x="3289298" y="5642558"/>
            <a:ext cx="5613401" cy="102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2596" y="106145"/>
            <a:ext cx="10929462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APPLY EACH YEAR</a:t>
            </a:r>
            <a:endParaRPr kumimoji="0" lang="en-US" sz="3500" b="0" i="0" u="none" strike="noStrike" kern="1200" cap="none" spc="15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7912" y="1170907"/>
            <a:ext cx="517776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spc="-150" dirty="0">
                <a:solidFill>
                  <a:srgbClr val="9D2235"/>
                </a:solidFill>
                <a:latin typeface="Lato Bold Bold"/>
              </a:rPr>
              <a:t>LOANS, GRANTS, &amp; WORK STUDY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6407318" y="1154719"/>
            <a:ext cx="494329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dirty="0">
                <a:solidFill>
                  <a:srgbClr val="9D2235"/>
                </a:solidFill>
                <a:latin typeface="Lato Bold Bold"/>
              </a:rPr>
              <a:t>SCHOLARSHIPS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C2CDB726-D6F4-5271-51AB-8A883CA38E57}"/>
              </a:ext>
            </a:extLst>
          </p:cNvPr>
          <p:cNvSpPr/>
          <p:nvPr/>
        </p:nvSpPr>
        <p:spPr>
          <a:xfrm flipH="1">
            <a:off x="5979352" y="1154719"/>
            <a:ext cx="15049" cy="537466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0618F-24DC-0BAA-5FE0-F92AD5B54C1A}"/>
              </a:ext>
            </a:extLst>
          </p:cNvPr>
          <p:cNvSpPr txBox="1"/>
          <p:nvPr/>
        </p:nvSpPr>
        <p:spPr>
          <a:xfrm>
            <a:off x="371110" y="2250523"/>
            <a:ext cx="550664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821531">
              <a:spcBef>
                <a:spcPts val="1400"/>
              </a:spcBef>
              <a:spcAft>
                <a:spcPts val="600"/>
              </a:spcAft>
              <a:defRPr sz="3000">
                <a:solidFill>
                  <a:srgbClr val="A41F3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FAFSA is required each year. Applications are available at 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studentaid.gov</a:t>
            </a:r>
            <a:endParaRPr lang="en-US" sz="2500" b="1" dirty="0">
              <a:solidFill>
                <a:srgbClr val="9D233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8E4FA-8DEC-5631-3EA9-B089D3F23CF9}"/>
              </a:ext>
            </a:extLst>
          </p:cNvPr>
          <p:cNvSpPr txBox="1"/>
          <p:nvPr/>
        </p:nvSpPr>
        <p:spPr>
          <a:xfrm>
            <a:off x="6197601" y="2252342"/>
            <a:ext cx="5889625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21531">
              <a:spcBef>
                <a:spcPts val="1400"/>
              </a:spcBef>
              <a:spcAft>
                <a:spcPts val="600"/>
              </a:spcAft>
              <a:defRPr sz="3000">
                <a:solidFill>
                  <a:srgbClr val="A41F3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</a:rPr>
              <a:t>Current student scholarship application open January 1 at </a:t>
            </a:r>
            <a:r>
              <a:rPr lang="en-US" sz="2500" b="1" dirty="0">
                <a:solidFill>
                  <a:srgbClr val="9D2335"/>
                </a:solidFill>
                <a:latin typeface="Lato Bold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scholarships.uark.edu</a:t>
            </a:r>
            <a:endParaRPr lang="en-US" sz="2500" b="1" dirty="0">
              <a:solidFill>
                <a:srgbClr val="9D2335"/>
              </a:solidFill>
              <a:latin typeface="Lato Bold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40FD15-BEB9-A08F-E0A1-0E09B1059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494" y="3722871"/>
            <a:ext cx="3524182" cy="256053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567E0A-078D-BEDD-58F7-7E802331E87B}"/>
              </a:ext>
            </a:extLst>
          </p:cNvPr>
          <p:cNvGrpSpPr/>
          <p:nvPr/>
        </p:nvGrpSpPr>
        <p:grpSpPr>
          <a:xfrm>
            <a:off x="6813480" y="3722871"/>
            <a:ext cx="4418241" cy="2673459"/>
            <a:chOff x="6616841" y="3008811"/>
            <a:chExt cx="5484524" cy="3679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81F164-F01C-CC2F-B30C-F3CA3BC17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5409" y="3008811"/>
              <a:ext cx="5325956" cy="36798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E7F4A4-0E21-323A-E712-1C2885D23A7F}"/>
                </a:ext>
              </a:extLst>
            </p:cNvPr>
            <p:cNvSpPr/>
            <p:nvPr/>
          </p:nvSpPr>
          <p:spPr>
            <a:xfrm>
              <a:off x="6616841" y="4763910"/>
              <a:ext cx="1677895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801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89354" y="2162639"/>
            <a:ext cx="7813293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dirty="0"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latin typeface="Lato Bold Bold"/>
              </a:rPr>
              <a:t>TREASURER’S OFFICE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8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1182</Words>
  <Application>Microsoft Office PowerPoint</Application>
  <PresentationFormat>Widescreen</PresentationFormat>
  <Paragraphs>182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Lato</vt:lpstr>
      <vt:lpstr>Lato Black</vt:lpstr>
      <vt:lpstr>Lato Bold</vt:lpstr>
      <vt:lpstr>Lato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ASCR Tech</dc:creator>
  <cp:lastModifiedBy>Pam Bowers</cp:lastModifiedBy>
  <cp:revision>64</cp:revision>
  <dcterms:created xsi:type="dcterms:W3CDTF">2023-10-26T14:11:15Z</dcterms:created>
  <dcterms:modified xsi:type="dcterms:W3CDTF">2026-05-07T19:24:42Z</dcterms:modified>
</cp:coreProperties>
</file>