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65" r:id="rId2"/>
    <p:sldId id="385" r:id="rId3"/>
    <p:sldId id="383" r:id="rId4"/>
    <p:sldId id="386" r:id="rId5"/>
    <p:sldId id="346" r:id="rId6"/>
    <p:sldId id="347" r:id="rId7"/>
    <p:sldId id="387" r:id="rId8"/>
    <p:sldId id="258" r:id="rId9"/>
    <p:sldId id="259" r:id="rId10"/>
    <p:sldId id="390" r:id="rId11"/>
    <p:sldId id="349" r:id="rId12"/>
    <p:sldId id="392" r:id="rId13"/>
    <p:sldId id="393" r:id="rId14"/>
    <p:sldId id="394" r:id="rId15"/>
    <p:sldId id="395" r:id="rId16"/>
    <p:sldId id="388" r:id="rId17"/>
    <p:sldId id="350" r:id="rId18"/>
    <p:sldId id="351" r:id="rId19"/>
    <p:sldId id="301" r:id="rId20"/>
    <p:sldId id="334" r:id="rId21"/>
    <p:sldId id="333" r:id="rId22"/>
    <p:sldId id="352" r:id="rId23"/>
    <p:sldId id="353" r:id="rId24"/>
    <p:sldId id="389" r:id="rId25"/>
    <p:sldId id="415" r:id="rId26"/>
    <p:sldId id="416" r:id="rId27"/>
    <p:sldId id="417" r:id="rId28"/>
    <p:sldId id="369" r:id="rId29"/>
    <p:sldId id="418" r:id="rId30"/>
    <p:sldId id="419" r:id="rId31"/>
    <p:sldId id="420" r:id="rId32"/>
    <p:sldId id="396" r:id="rId33"/>
    <p:sldId id="42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1FB5FC-2D95-BD01-A4EA-91B2E1AEE0C4}" name="Noelle Chesser" initials="NC" userId="6xPnsWKihnqrrYhLee34effwsiyV/Qx9aCcYi+n9994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2133"/>
    <a:srgbClr val="2A5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23C86-D87D-4136-8581-3F2B4FEBC412}" v="17" dt="2026-05-19T21:13:06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ie Jackson" userId="+O8KlPIBEUDVK7U+3rlGZlw1yPGPMHSbQ1+Getz9xy4=" providerId="None" clId="Web-{08023C86-D87D-4136-8581-3F2B4FEBC412}"/>
    <pc:docChg chg="addSld delSld">
      <pc:chgData name="Callie Jackson" userId="+O8KlPIBEUDVK7U+3rlGZlw1yPGPMHSbQ1+Getz9xy4=" providerId="None" clId="Web-{08023C86-D87D-4136-8581-3F2B4FEBC412}" dt="2026-05-19T21:13:06.629" v="16"/>
      <pc:docMkLst>
        <pc:docMk/>
      </pc:docMkLst>
      <pc:sldChg chg="del">
        <pc:chgData name="Callie Jackson" userId="+O8KlPIBEUDVK7U+3rlGZlw1yPGPMHSbQ1+Getz9xy4=" providerId="None" clId="Web-{08023C86-D87D-4136-8581-3F2B4FEBC412}" dt="2026-05-19T21:13:06.629" v="16"/>
        <pc:sldMkLst>
          <pc:docMk/>
          <pc:sldMk cId="0" sldId="366"/>
        </pc:sldMkLst>
      </pc:sldChg>
      <pc:sldChg chg="del">
        <pc:chgData name="Callie Jackson" userId="+O8KlPIBEUDVK7U+3rlGZlw1yPGPMHSbQ1+Getz9xy4=" providerId="None" clId="Web-{08023C86-D87D-4136-8581-3F2B4FEBC412}" dt="2026-05-19T21:13:06.629" v="15"/>
        <pc:sldMkLst>
          <pc:docMk/>
          <pc:sldMk cId="0" sldId="367"/>
        </pc:sldMkLst>
      </pc:sldChg>
      <pc:sldChg chg="del">
        <pc:chgData name="Callie Jackson" userId="+O8KlPIBEUDVK7U+3rlGZlw1yPGPMHSbQ1+Getz9xy4=" providerId="None" clId="Web-{08023C86-D87D-4136-8581-3F2B4FEBC412}" dt="2026-05-19T21:13:06.613" v="14"/>
        <pc:sldMkLst>
          <pc:docMk/>
          <pc:sldMk cId="0" sldId="368"/>
        </pc:sldMkLst>
      </pc:sldChg>
      <pc:sldChg chg="add">
        <pc:chgData name="Callie Jackson" userId="+O8KlPIBEUDVK7U+3rlGZlw1yPGPMHSbQ1+Getz9xy4=" providerId="None" clId="Web-{08023C86-D87D-4136-8581-3F2B4FEBC412}" dt="2026-05-19T21:12:57.832" v="3"/>
        <pc:sldMkLst>
          <pc:docMk/>
          <pc:sldMk cId="0" sldId="369"/>
        </pc:sldMkLst>
      </pc:sldChg>
      <pc:sldChg chg="del">
        <pc:chgData name="Callie Jackson" userId="+O8KlPIBEUDVK7U+3rlGZlw1yPGPMHSbQ1+Getz9xy4=" providerId="None" clId="Web-{08023C86-D87D-4136-8581-3F2B4FEBC412}" dt="2026-05-19T21:13:06.613" v="13"/>
        <pc:sldMkLst>
          <pc:docMk/>
          <pc:sldMk cId="0" sldId="370"/>
        </pc:sldMkLst>
      </pc:sldChg>
      <pc:sldChg chg="del">
        <pc:chgData name="Callie Jackson" userId="+O8KlPIBEUDVK7U+3rlGZlw1yPGPMHSbQ1+Getz9xy4=" providerId="None" clId="Web-{08023C86-D87D-4136-8581-3F2B4FEBC412}" dt="2026-05-19T21:13:06.613" v="11"/>
        <pc:sldMkLst>
          <pc:docMk/>
          <pc:sldMk cId="0" sldId="371"/>
        </pc:sldMkLst>
      </pc:sldChg>
      <pc:sldChg chg="del">
        <pc:chgData name="Callie Jackson" userId="+O8KlPIBEUDVK7U+3rlGZlw1yPGPMHSbQ1+Getz9xy4=" providerId="None" clId="Web-{08023C86-D87D-4136-8581-3F2B4FEBC412}" dt="2026-05-19T21:13:06.613" v="9"/>
        <pc:sldMkLst>
          <pc:docMk/>
          <pc:sldMk cId="0" sldId="373"/>
        </pc:sldMkLst>
      </pc:sldChg>
      <pc:sldChg chg="add">
        <pc:chgData name="Callie Jackson" userId="+O8KlPIBEUDVK7U+3rlGZlw1yPGPMHSbQ1+Getz9xy4=" providerId="None" clId="Web-{08023C86-D87D-4136-8581-3F2B4FEBC412}" dt="2026-05-19T21:12:58.004" v="7"/>
        <pc:sldMkLst>
          <pc:docMk/>
          <pc:sldMk cId="1549954621" sldId="396"/>
        </pc:sldMkLst>
      </pc:sldChg>
      <pc:sldChg chg="del">
        <pc:chgData name="Callie Jackson" userId="+O8KlPIBEUDVK7U+3rlGZlw1yPGPMHSbQ1+Getz9xy4=" providerId="None" clId="Web-{08023C86-D87D-4136-8581-3F2B4FEBC412}" dt="2026-05-19T21:13:06.613" v="12"/>
        <pc:sldMkLst>
          <pc:docMk/>
          <pc:sldMk cId="1932963204" sldId="413"/>
        </pc:sldMkLst>
      </pc:sldChg>
      <pc:sldChg chg="del">
        <pc:chgData name="Callie Jackson" userId="+O8KlPIBEUDVK7U+3rlGZlw1yPGPMHSbQ1+Getz9xy4=" providerId="None" clId="Web-{08023C86-D87D-4136-8581-3F2B4FEBC412}" dt="2026-05-19T21:13:06.613" v="10"/>
        <pc:sldMkLst>
          <pc:docMk/>
          <pc:sldMk cId="1549954621" sldId="414"/>
        </pc:sldMkLst>
      </pc:sldChg>
      <pc:sldChg chg="add">
        <pc:chgData name="Callie Jackson" userId="+O8KlPIBEUDVK7U+3rlGZlw1yPGPMHSbQ1+Getz9xy4=" providerId="None" clId="Web-{08023C86-D87D-4136-8581-3F2B4FEBC412}" dt="2026-05-19T21:12:57.598" v="0"/>
        <pc:sldMkLst>
          <pc:docMk/>
          <pc:sldMk cId="3939217575" sldId="415"/>
        </pc:sldMkLst>
      </pc:sldChg>
      <pc:sldChg chg="add">
        <pc:chgData name="Callie Jackson" userId="+O8KlPIBEUDVK7U+3rlGZlw1yPGPMHSbQ1+Getz9xy4=" providerId="None" clId="Web-{08023C86-D87D-4136-8581-3F2B4FEBC412}" dt="2026-05-19T21:12:57.676" v="1"/>
        <pc:sldMkLst>
          <pc:docMk/>
          <pc:sldMk cId="3419730608" sldId="416"/>
        </pc:sldMkLst>
      </pc:sldChg>
      <pc:sldChg chg="add">
        <pc:chgData name="Callie Jackson" userId="+O8KlPIBEUDVK7U+3rlGZlw1yPGPMHSbQ1+Getz9xy4=" providerId="None" clId="Web-{08023C86-D87D-4136-8581-3F2B4FEBC412}" dt="2026-05-19T21:12:57.739" v="2"/>
        <pc:sldMkLst>
          <pc:docMk/>
          <pc:sldMk cId="763094434" sldId="417"/>
        </pc:sldMkLst>
      </pc:sldChg>
      <pc:sldChg chg="add">
        <pc:chgData name="Callie Jackson" userId="+O8KlPIBEUDVK7U+3rlGZlw1yPGPMHSbQ1+Getz9xy4=" providerId="None" clId="Web-{08023C86-D87D-4136-8581-3F2B4FEBC412}" dt="2026-05-19T21:12:57.879" v="4"/>
        <pc:sldMkLst>
          <pc:docMk/>
          <pc:sldMk cId="56378027" sldId="418"/>
        </pc:sldMkLst>
      </pc:sldChg>
      <pc:sldChg chg="add">
        <pc:chgData name="Callie Jackson" userId="+O8KlPIBEUDVK7U+3rlGZlw1yPGPMHSbQ1+Getz9xy4=" providerId="None" clId="Web-{08023C86-D87D-4136-8581-3F2B4FEBC412}" dt="2026-05-19T21:12:57.926" v="5"/>
        <pc:sldMkLst>
          <pc:docMk/>
          <pc:sldMk cId="1477882971" sldId="419"/>
        </pc:sldMkLst>
      </pc:sldChg>
      <pc:sldChg chg="add">
        <pc:chgData name="Callie Jackson" userId="+O8KlPIBEUDVK7U+3rlGZlw1yPGPMHSbQ1+Getz9xy4=" providerId="None" clId="Web-{08023C86-D87D-4136-8581-3F2B4FEBC412}" dt="2026-05-19T21:12:57.973" v="6"/>
        <pc:sldMkLst>
          <pc:docMk/>
          <pc:sldMk cId="3876206973" sldId="420"/>
        </pc:sldMkLst>
      </pc:sldChg>
      <pc:sldChg chg="add">
        <pc:chgData name="Callie Jackson" userId="+O8KlPIBEUDVK7U+3rlGZlw1yPGPMHSbQ1+Getz9xy4=" providerId="None" clId="Web-{08023C86-D87D-4136-8581-3F2B4FEBC412}" dt="2026-05-19T21:12:58.035" v="8"/>
        <pc:sldMkLst>
          <pc:docMk/>
          <pc:sldMk cId="2619848401" sldId="4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8FEBE-5BEB-354D-A07D-994BF6A860E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3CECE-5814-B644-8D44-52C3E3FD2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5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AD28D-A25A-4CAA-B936-3A91210B12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89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AD28D-A25A-4CAA-B936-3A91210B12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6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AD28D-A25A-4CAA-B936-3A91210B12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0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C9D59-F4D9-DBFB-502A-F7B519F95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4D1FB4-8585-91D5-EC74-F1641C9B5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20873-96C4-687C-09DB-52B37958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B2309-4AD2-807A-8638-15001B39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18C83-E0AE-B913-4851-84E1A10E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0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628D-10FE-711B-4B75-2955932A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85046-B549-B5CC-43EE-E7645201C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BC78F-D093-ACC1-89D5-CD72E9C0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D5355-F90D-6597-598F-1F75F4E6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4514-CBA1-540C-4A6F-50917925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9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E2559B-C304-3BB3-65EB-8F27BD86D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1AC9C-981E-9A4B-DEE6-CFEAA52C9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CED0D-8199-50BC-DF5E-71E50BF41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9000A-D655-B140-5BC1-E45B69326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18D36-4266-5E21-E114-61B240B0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5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440E-3633-4D2E-9A86-9E8CEF3E04B6}" type="datetime1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treasurernet.uark.edu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E89C-76EE-4A98-8304-2A1A31F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6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81A5-5FA2-CC5B-7931-3862D7F1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2B1E4-8DAD-B3FF-E5EB-00B4806AE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9A0DA-E75F-DA99-4B2B-6A167D3C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BA5F7-3534-1417-4FF5-6466FF2D3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69410-8ADE-5888-6E02-D0CE875F1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3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D3F3-46F8-C161-60D0-5092E511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8D6AD-94CC-45C5-76DE-5C8BC7F94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B6E61-4C26-5AA3-6970-60CF70EF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3946B-740C-5287-11DF-312BCFBB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81082-290D-19D1-8072-77CBAE61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7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99DC-03AF-65EF-5254-CBE9C1FC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8F0CA-EEAA-96AD-6EE8-DB523169C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4006D-4E12-E613-0328-9B62EC6DA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64913-0371-E6CC-F107-08A127DE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DC64B-B3C3-BC66-3211-5EE499168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35854-01BB-593F-497A-1A5242F2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1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5937E-43CF-4C39-3B42-BAA24217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84634-1FE6-B427-6FBE-CEAFA397F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ECA03-CBA7-AF4B-720D-D98482174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D1729-462F-A326-FA3E-D3F0F947B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EFC1D4-F3FC-90AA-7363-137D37B0F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B95703-7B4C-CFFD-F77D-7CE745E7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B9D682-5361-31C8-9169-AADBAD438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FCD52B-C45B-AF99-B6EF-343F8087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9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71D41-A565-E552-D283-E199304AC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DCCA82-197A-80B7-169E-81E9EA61B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31379-E9D5-3A93-5ED7-00F06C8B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38335-C655-74A0-CCD4-09F600E2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0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B8E8A-9CB6-9B54-3321-F64B2ED1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DEBC58-89AD-2D1D-5193-FD0CADA7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DD5BF-9D29-2A15-6E51-FB199212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3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3A75C-BF6A-20EA-CC06-D2B484DB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1C960-C94E-355D-F401-F14070DB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98622-1CB3-D91E-1008-D7146CA87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F8039-137A-95E9-0F55-393A755D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8CCC2-CAC9-243D-AB3C-340C2525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52CE6-8528-2DF1-4171-054B3EC09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6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1B99-23D5-275E-1C8A-E389BB52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9DD8D-30E5-4994-5416-97BED9812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4E42E-527D-5FD3-44B5-9DD094116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07260-5396-1F82-7B25-AF6D15510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8F93C-F830-9517-787F-7B3EDE73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0E861-9D0B-BA1D-2BD3-A0C91D1B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3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440443-61D9-98E0-E247-DB6DA02D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97BBB-5CFE-84B5-CE74-1D49D0799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90491-985F-E07A-E975-312ED3F1AB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25E4-9EF6-0349-B237-48607AB05054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E2FFC-2557-ABC0-5569-432A6F458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9CFFD-E95F-62BD-D957-68AFD4F31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4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undselection.com/refundselection/#/welcome/continu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bbhelp@uark.edu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7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73144" y="5610864"/>
            <a:ext cx="2333056" cy="56133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85800" y="2205567"/>
            <a:ext cx="10820400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3"/>
              </a:lnSpc>
            </a:pPr>
            <a:r>
              <a:rPr lang="en-US" sz="8000" b="1">
                <a:solidFill>
                  <a:srgbClr val="FFFFFF"/>
                </a:solidFill>
                <a:latin typeface="Lato Bold Bold"/>
              </a:rPr>
              <a:t>MONEY MATTERS </a:t>
            </a:r>
          </a:p>
          <a:p>
            <a:pPr algn="ctr">
              <a:lnSpc>
                <a:spcPts val="9333"/>
              </a:lnSpc>
            </a:pPr>
            <a:r>
              <a:rPr lang="en-US" sz="8000" b="1">
                <a:solidFill>
                  <a:srgbClr val="FFFFFF"/>
                </a:solidFill>
                <a:latin typeface="Lato Bold Bold"/>
              </a:rPr>
              <a:t>&amp; TECHNOLOGY NEEDS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B03BBCBB-6980-22E7-CAC8-930DDFF5EC52}"/>
              </a:ext>
            </a:extLst>
          </p:cNvPr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E2D89212-0DC9-99EB-AEBB-1A59C8106DEB}"/>
                </a:ext>
              </a:extLst>
            </p:cNvPr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BBD50038-4BF1-11C3-8F77-71D446186CC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CD7F7BF-F8C1-7D25-4C7B-CE27D51A93F3}"/>
              </a:ext>
            </a:extLst>
          </p:cNvPr>
          <p:cNvSpPr txBox="1"/>
          <p:nvPr/>
        </p:nvSpPr>
        <p:spPr>
          <a:xfrm>
            <a:off x="71120" y="0"/>
            <a:ext cx="10779760" cy="63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NAVIGATING WORKDAY STUDENT (CONT)</a:t>
            </a: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18CF35DB-A0C5-98D3-A55C-B4AEE45E1AC8}"/>
              </a:ext>
            </a:extLst>
          </p:cNvPr>
          <p:cNvSpPr/>
          <p:nvPr/>
        </p:nvSpPr>
        <p:spPr>
          <a:xfrm>
            <a:off x="7512834" y="3098683"/>
            <a:ext cx="4173817" cy="1160088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Active Holds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Action Items</a:t>
            </a: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FF2E4F39-EF75-4D8D-8A7F-C8FEAAC7BA7B}"/>
              </a:ext>
            </a:extLst>
          </p:cNvPr>
          <p:cNvSpPr/>
          <p:nvPr/>
        </p:nvSpPr>
        <p:spPr>
          <a:xfrm>
            <a:off x="7471645" y="1567155"/>
            <a:ext cx="4245306" cy="1238162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13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Account Balance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Recent Payments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 a Payment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Payment Plans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Refunding Option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6BA6386-9BE1-AE3F-2276-497C41DE9F44}"/>
              </a:ext>
            </a:extLst>
          </p:cNvPr>
          <p:cNvSpPr/>
          <p:nvPr/>
        </p:nvSpPr>
        <p:spPr>
          <a:xfrm>
            <a:off x="1231398" y="3097885"/>
            <a:ext cx="4314271" cy="1160086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Tasks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7A7AFA7B-F0AD-7C25-D639-01DD5D1269BB}"/>
              </a:ext>
            </a:extLst>
          </p:cNvPr>
          <p:cNvSpPr/>
          <p:nvPr/>
        </p:nvSpPr>
        <p:spPr>
          <a:xfrm>
            <a:off x="1231398" y="1565426"/>
            <a:ext cx="4314271" cy="1269081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Financials Hub</a:t>
            </a: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57D55D0-30CA-51D1-DEDA-A81FB3E661EC}"/>
              </a:ext>
            </a:extLst>
          </p:cNvPr>
          <p:cNvSpPr/>
          <p:nvPr/>
        </p:nvSpPr>
        <p:spPr>
          <a:xfrm>
            <a:off x="1231397" y="4542341"/>
            <a:ext cx="4314271" cy="1192591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Profile</a:t>
            </a:r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34769B4B-0A3D-2EEB-0DE2-B74DB9C87694}"/>
              </a:ext>
            </a:extLst>
          </p:cNvPr>
          <p:cNvSpPr/>
          <p:nvPr/>
        </p:nvSpPr>
        <p:spPr>
          <a:xfrm>
            <a:off x="7421665" y="4542342"/>
            <a:ext cx="4223797" cy="1238162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Contact Information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FERPA 3</a:t>
            </a:r>
            <a:r>
              <a:rPr lang="en-US" sz="1600" b="1" baseline="30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rd</a:t>
            </a: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Party Release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Parent/Family Access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DEB47E0-8944-85F2-F1CD-AD2AB5FFE6AD}"/>
              </a:ext>
            </a:extLst>
          </p:cNvPr>
          <p:cNvSpPr/>
          <p:nvPr/>
        </p:nvSpPr>
        <p:spPr>
          <a:xfrm>
            <a:off x="5908773" y="1648941"/>
            <a:ext cx="1133809" cy="6390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33AC145-670F-2D1E-580C-AE91762B5741}"/>
              </a:ext>
            </a:extLst>
          </p:cNvPr>
          <p:cNvSpPr/>
          <p:nvPr/>
        </p:nvSpPr>
        <p:spPr>
          <a:xfrm>
            <a:off x="5866080" y="3279228"/>
            <a:ext cx="1133809" cy="6390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46F265B-2DB2-4C4D-3CB8-4AB188E4F8CC}"/>
              </a:ext>
            </a:extLst>
          </p:cNvPr>
          <p:cNvSpPr/>
          <p:nvPr/>
        </p:nvSpPr>
        <p:spPr>
          <a:xfrm>
            <a:off x="5866079" y="4728134"/>
            <a:ext cx="1133809" cy="6390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B5BEB24-B1A7-6F2E-706A-3065A99C1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3097885"/>
            <a:ext cx="1160277" cy="11600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978657-51E8-7429-1E70-3B8BB67D5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46" y="4542341"/>
            <a:ext cx="987972" cy="1160085"/>
          </a:xfrm>
          <a:prstGeom prst="rect">
            <a:avLst/>
          </a:prstGeom>
        </p:spPr>
      </p:pic>
      <p:pic>
        <p:nvPicPr>
          <p:cNvPr id="11" name="Picture 10" descr="A red line drawing of a graduation cap&#10;&#10;AI-generated content may be incorrect.">
            <a:extLst>
              <a:ext uri="{FF2B5EF4-FFF2-40B4-BE49-F238E27FC236}">
                <a16:creationId xmlns:a16="http://schemas.microsoft.com/office/drawing/2014/main" id="{DBEC77BC-88FD-4562-E3DF-F976DF859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2" y="1645397"/>
            <a:ext cx="1093938" cy="12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71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>
            <a:extLst>
              <a:ext uri="{FF2B5EF4-FFF2-40B4-BE49-F238E27FC236}">
                <a16:creationId xmlns:a16="http://schemas.microsoft.com/office/drawing/2014/main" id="{14CF6DC4-A838-ACE5-8390-961078B385D1}"/>
              </a:ext>
            </a:extLst>
          </p:cNvPr>
          <p:cNvSpPr txBox="1"/>
          <p:nvPr/>
        </p:nvSpPr>
        <p:spPr>
          <a:xfrm>
            <a:off x="685801" y="1389510"/>
            <a:ext cx="11114772" cy="46474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000" dirty="0">
                <a:solidFill>
                  <a:srgbClr val="9D2235"/>
                </a:solidFill>
                <a:latin typeface="Lato Bold"/>
              </a:rPr>
              <a:t> </a:t>
            </a:r>
            <a:r>
              <a:rPr lang="en-US" sz="2500" dirty="0">
                <a:solidFill>
                  <a:srgbClr val="9D2235"/>
                </a:solidFill>
                <a:latin typeface="Lato Bold"/>
              </a:rPr>
              <a:t> </a:t>
            </a:r>
            <a:r>
              <a:rPr lang="en-US" sz="2700" dirty="0">
                <a:solidFill>
                  <a:srgbClr val="424242"/>
                </a:solidFill>
                <a:latin typeface="Lato Bold"/>
              </a:rPr>
              <a:t>E-Commerce Payment Authorizations</a:t>
            </a:r>
          </a:p>
          <a:p>
            <a:r>
              <a:rPr lang="en-US" sz="2800" dirty="0">
                <a:solidFill>
                  <a:srgbClr val="424242"/>
                </a:solidFill>
                <a:latin typeface="Lato"/>
              </a:rPr>
              <a:t>      (Workday Student– Profile – Contacts – Friends and</a:t>
            </a:r>
          </a:p>
          <a:p>
            <a:r>
              <a:rPr lang="en-US" sz="2800" dirty="0">
                <a:solidFill>
                  <a:srgbClr val="424242"/>
                </a:solidFill>
                <a:latin typeface="Lato"/>
              </a:rPr>
              <a:t>       Family – Add –Done – Actions – Manage My </a:t>
            </a:r>
          </a:p>
          <a:p>
            <a:r>
              <a:rPr lang="en-US" sz="2800" dirty="0">
                <a:solidFill>
                  <a:srgbClr val="424242"/>
                </a:solidFill>
                <a:latin typeface="Lato"/>
              </a:rPr>
              <a:t>       Permissions for My Third Party – Make a Payment)</a:t>
            </a:r>
          </a:p>
          <a:p>
            <a:r>
              <a:rPr lang="en-US" sz="2800" dirty="0">
                <a:solidFill>
                  <a:srgbClr val="424242"/>
                </a:solidFill>
                <a:latin typeface="Lato"/>
              </a:rPr>
              <a:t>      </a:t>
            </a:r>
          </a:p>
          <a:p>
            <a:r>
              <a:rPr lang="en-US" sz="2800" dirty="0">
                <a:solidFill>
                  <a:srgbClr val="424242"/>
                </a:solidFill>
                <a:latin typeface="Lato"/>
              </a:rPr>
              <a:t>  </a:t>
            </a:r>
            <a:r>
              <a:rPr lang="en-US" sz="2700" dirty="0">
                <a:solidFill>
                  <a:srgbClr val="424242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FERPA/3rd Party Release and  </a:t>
            </a:r>
            <a:r>
              <a:rPr lang="en-US" sz="2700" dirty="0">
                <a:solidFill>
                  <a:srgbClr val="424242"/>
                </a:solidFill>
                <a:latin typeface="Lato Bold"/>
              </a:rPr>
              <a:t>Parent/Family Workday Student Access </a:t>
            </a:r>
          </a:p>
          <a:p>
            <a:r>
              <a:rPr lang="en-US" sz="2800" dirty="0">
                <a:solidFill>
                  <a:srgbClr val="424242"/>
                </a:solidFill>
                <a:latin typeface="Lato"/>
              </a:rPr>
              <a:t>       (Workday Student – Profile – Contacts – Friends and </a:t>
            </a:r>
          </a:p>
          <a:p>
            <a:r>
              <a:rPr lang="en-US" sz="2800" dirty="0">
                <a:solidFill>
                  <a:srgbClr val="424242"/>
                </a:solidFill>
                <a:latin typeface="Lato"/>
              </a:rPr>
              <a:t>       Family – Add –Done – Actions – Manage My </a:t>
            </a:r>
          </a:p>
          <a:p>
            <a:r>
              <a:rPr lang="en-US" sz="2800" dirty="0">
                <a:solidFill>
                  <a:srgbClr val="424242"/>
                </a:solidFill>
                <a:latin typeface="Lato"/>
              </a:rPr>
              <a:t>       Permissions for My Third Party)</a:t>
            </a:r>
          </a:p>
          <a:p>
            <a:endParaRPr lang="en-US" sz="2300" dirty="0">
              <a:solidFill>
                <a:srgbClr val="424242"/>
              </a:solidFill>
              <a:latin typeface="Lato"/>
            </a:endParaRPr>
          </a:p>
          <a:p>
            <a:r>
              <a:rPr lang="en-US" sz="2500" dirty="0">
                <a:solidFill>
                  <a:srgbClr val="424242"/>
                </a:solidFill>
                <a:latin typeface="Lato Bold"/>
              </a:rPr>
              <a:t>      </a:t>
            </a:r>
            <a:endParaRPr lang="en-US" sz="2100" dirty="0">
              <a:solidFill>
                <a:srgbClr val="424242"/>
              </a:solidFill>
              <a:latin typeface="Lato Bold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0" y="6075759"/>
            <a:ext cx="12192000" cy="2153843"/>
            <a:chOff x="0" y="-38100"/>
            <a:chExt cx="4816593" cy="850900"/>
          </a:xfrm>
        </p:grpSpPr>
        <p:sp>
          <p:nvSpPr>
            <p:cNvPr id="3" name="Freeform 3"/>
            <p:cNvSpPr/>
            <p:nvPr/>
          </p:nvSpPr>
          <p:spPr>
            <a:xfrm>
              <a:off x="1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63911" y="6192309"/>
            <a:ext cx="11336662" cy="543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PARENT AUTHORIZATIONS</a:t>
            </a: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6D2D953A-7A6B-1803-9517-21F3BC94F6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6477" y="1459844"/>
            <a:ext cx="395664" cy="409483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36F5E7D-DDEA-FEDA-E3E0-340E7AB914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2817" y="3508481"/>
            <a:ext cx="395665" cy="4094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B03BBCBB-6980-22E7-CAC8-930DDFF5EC52}"/>
              </a:ext>
            </a:extLst>
          </p:cNvPr>
          <p:cNvGrpSpPr/>
          <p:nvPr/>
        </p:nvGrpSpPr>
        <p:grpSpPr>
          <a:xfrm>
            <a:off x="0" y="0"/>
            <a:ext cx="12192000" cy="973591"/>
            <a:chOff x="0" y="0"/>
            <a:chExt cx="4816593" cy="298209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E2D89212-0DC9-99EB-AEBB-1A59C8106DEB}"/>
                </a:ext>
              </a:extLst>
            </p:cNvPr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BBD50038-4BF1-11C3-8F77-71D446186CC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CD7F7BF-F8C1-7D25-4C7B-CE27D51A93F3}"/>
              </a:ext>
            </a:extLst>
          </p:cNvPr>
          <p:cNvSpPr txBox="1"/>
          <p:nvPr/>
        </p:nvSpPr>
        <p:spPr>
          <a:xfrm>
            <a:off x="281741" y="25279"/>
            <a:ext cx="11635898" cy="63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Configure My Friends and Family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AFBDD95-4966-BBD7-76E9-69EBF92F1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63" y="932447"/>
            <a:ext cx="11887200" cy="57390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Add if no contacts, edit for existing friends and family under actions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EA6DB8-6DCA-C8BD-05A3-D5D4BBE22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37" y="1676486"/>
            <a:ext cx="6039693" cy="4220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32A7EA-8FAC-4E2A-51C5-67D0603CA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135" y="1359867"/>
            <a:ext cx="5734850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4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F74F55-A4D5-58C1-D00A-16E9D9D95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06" y="980478"/>
            <a:ext cx="5249008" cy="1173361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B13DD740-7378-7845-6C87-EB429A61F4B7}"/>
              </a:ext>
            </a:extLst>
          </p:cNvPr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703722E8-AFCB-2CF3-8309-DE03367DD9C4}"/>
                </a:ext>
              </a:extLst>
            </p:cNvPr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r>
                <a:rPr lang="en-US" sz="3600" dirty="0">
                  <a:solidFill>
                    <a:schemeClr val="bg1"/>
                  </a:solidFill>
                </a:rPr>
                <a:t>FERPA: Family Educational Rights &amp; Privacy Act</a:t>
              </a: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63124544-9180-C172-3E76-30C461D2906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5D7093E-7FCC-8485-4FB5-C70C8B46C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88" y="2153839"/>
            <a:ext cx="5525222" cy="45938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067D2C-E644-279E-66C3-BB304739B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792" y="1341711"/>
            <a:ext cx="5812222" cy="3600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B6B9AC-A245-FA81-FE0F-F2AAA41A6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792" y="4782208"/>
            <a:ext cx="5525222" cy="196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76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691CF-BEEB-5B82-5F3F-897EC9FE0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>
            <a:extLst>
              <a:ext uri="{FF2B5EF4-FFF2-40B4-BE49-F238E27FC236}">
                <a16:creationId xmlns:a16="http://schemas.microsoft.com/office/drawing/2014/main" id="{DC9057DD-237B-1588-7171-719E90923B6C}"/>
              </a:ext>
            </a:extLst>
          </p:cNvPr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89DBC8E3-15A4-E340-E686-13C1C90CDF7E}"/>
                </a:ext>
              </a:extLst>
            </p:cNvPr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r>
                <a:rPr lang="en-US" sz="3600" dirty="0">
                  <a:solidFill>
                    <a:schemeClr val="bg1"/>
                  </a:solidFill>
                </a:rPr>
                <a:t>Add an Authorized Party to make a payment: Ecommerce</a:t>
              </a: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646855A7-746C-53D1-399D-718453B80BF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003416-D089-8FAF-9DA8-4F074999F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02" y="851282"/>
            <a:ext cx="4591691" cy="7716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5A6E16-7EC0-29AE-CA43-F8373A45F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32" y="1534510"/>
            <a:ext cx="4843295" cy="3042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4D3159-AB83-7253-90AE-8F2C725D2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2" y="4657418"/>
            <a:ext cx="5433848" cy="22005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2D0489-7861-95D1-D62F-832FAA6D4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186" y="851282"/>
            <a:ext cx="5710681" cy="28588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CF7C91-B7AA-AF96-98D7-ABD29313D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149" y="3780317"/>
            <a:ext cx="4725059" cy="11526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1AFFD93-2563-2541-BADC-E03FBA43D6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5075" y="4766970"/>
            <a:ext cx="4896533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51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97B50-E3DE-123E-3914-1B39387E0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>
            <a:extLst>
              <a:ext uri="{FF2B5EF4-FFF2-40B4-BE49-F238E27FC236}">
                <a16:creationId xmlns:a16="http://schemas.microsoft.com/office/drawing/2014/main" id="{8D573484-8A8F-BEAE-016C-67A659DFD8FA}"/>
              </a:ext>
            </a:extLst>
          </p:cNvPr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C866A7D5-CEA3-B9FA-D377-7882EBB16678}"/>
                </a:ext>
              </a:extLst>
            </p:cNvPr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r>
                <a:rPr lang="en-US" sz="3600" dirty="0">
                  <a:solidFill>
                    <a:schemeClr val="bg1"/>
                  </a:solidFill>
                </a:rPr>
                <a:t>Add an Authorized Party to make a payment: Ecommerce (</a:t>
              </a:r>
              <a:r>
                <a:rPr lang="en-US" sz="3600" dirty="0" err="1">
                  <a:solidFill>
                    <a:schemeClr val="bg1"/>
                  </a:solidFill>
                </a:rPr>
                <a:t>Cont</a:t>
              </a:r>
              <a:r>
                <a:rPr lang="en-US" sz="36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5B465724-BC73-60A9-DA07-A9639B76E1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C2CF45F-0F7C-F1A1-3D15-F416704EE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8" y="1015887"/>
            <a:ext cx="4515480" cy="809738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BC01434-CCCC-5D6C-DE4E-FE048296C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281" y="1607207"/>
            <a:ext cx="4649677" cy="48589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8DB0DF-BDC7-A9EA-7694-B0B5466CB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808" y="851283"/>
            <a:ext cx="5305911" cy="587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72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5377AE-E44E-5B27-B759-FA3C7EAC5E26}"/>
              </a:ext>
            </a:extLst>
          </p:cNvPr>
          <p:cNvSpPr/>
          <p:nvPr/>
        </p:nvSpPr>
        <p:spPr>
          <a:xfrm>
            <a:off x="3356918" y="3329460"/>
            <a:ext cx="1867243" cy="1750540"/>
          </a:xfrm>
          <a:prstGeom prst="roundRect">
            <a:avLst/>
          </a:prstGeom>
          <a:solidFill>
            <a:srgbClr val="9A21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3AA55E3-6AF5-6517-FE50-4EB4BFE1E660}"/>
              </a:ext>
            </a:extLst>
          </p:cNvPr>
          <p:cNvSpPr/>
          <p:nvPr/>
        </p:nvSpPr>
        <p:spPr>
          <a:xfrm>
            <a:off x="6093253" y="1429418"/>
            <a:ext cx="5275449" cy="3051648"/>
          </a:xfrm>
          <a:prstGeom prst="roundRect">
            <a:avLst/>
          </a:prstGeom>
          <a:solidFill>
            <a:srgbClr val="9A21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63911" y="6192309"/>
            <a:ext cx="4120831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REFUNDS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4129" y="1357665"/>
            <a:ext cx="4699000" cy="4889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6"/>
              </a:lnSpc>
              <a:spcBef>
                <a:spcPct val="0"/>
              </a:spcBef>
            </a:pPr>
            <a:r>
              <a:rPr lang="en-US" dirty="0">
                <a:solidFill>
                  <a:srgbClr val="424242"/>
                </a:solidFill>
                <a:latin typeface="Lato"/>
                <a:ea typeface="Lato"/>
                <a:cs typeface="Lato"/>
              </a:rPr>
              <a:t>If a refund preference has not been selected, your refund can be delayed up to four weeks. Even if you are not expecting to receive a refund, please set up a refunding preference.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2333" dirty="0">
              <a:solidFill>
                <a:srgbClr val="42424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3266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424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Workday Student</a:t>
            </a:r>
            <a:endParaRPr lang="en-US" sz="2333" b="1" dirty="0">
              <a:solidFill>
                <a:srgbClr val="42424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15900" lvl="1">
              <a:lnSpc>
                <a:spcPts val="2800"/>
              </a:lnSpc>
            </a:pPr>
            <a:r>
              <a:rPr lang="en-US" dirty="0">
                <a:solidFill>
                  <a:srgbClr val="424242"/>
                </a:solidFill>
                <a:latin typeface="Lato"/>
              </a:rPr>
              <a:t>-Financials Hub</a:t>
            </a:r>
            <a:endParaRPr lang="en-US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 marL="215900" lvl="1">
              <a:lnSpc>
                <a:spcPts val="2800"/>
              </a:lnSpc>
            </a:pPr>
            <a:r>
              <a:rPr lang="en-US" dirty="0">
                <a:solidFill>
                  <a:srgbClr val="424242"/>
                </a:solidFill>
                <a:latin typeface="Lato"/>
              </a:rPr>
              <a:t>-</a:t>
            </a:r>
            <a:r>
              <a:rPr lang="en-US" dirty="0" err="1">
                <a:solidFill>
                  <a:srgbClr val="424242"/>
                </a:solidFill>
                <a:latin typeface="Lato"/>
              </a:rPr>
              <a:t>BankMobile</a:t>
            </a:r>
            <a:r>
              <a:rPr lang="en-US" dirty="0">
                <a:solidFill>
                  <a:srgbClr val="424242"/>
                </a:solidFill>
                <a:latin typeface="Lato"/>
              </a:rPr>
              <a:t> Refunding</a:t>
            </a:r>
            <a:endParaRPr lang="en-US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 marL="215900" lvl="1">
              <a:lnSpc>
                <a:spcPts val="2800"/>
              </a:lnSpc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-</a:t>
            </a:r>
            <a:r>
              <a:rPr lang="en-US">
                <a:solidFill>
                  <a:srgbClr val="424242"/>
                </a:solidFill>
                <a:latin typeface="Lato"/>
              </a:rPr>
              <a:t>Click the banner </a:t>
            </a:r>
            <a:endParaRPr lang="en-US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 marL="215900" lvl="1">
              <a:lnSpc>
                <a:spcPts val="2800"/>
              </a:lnSpc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Lato"/>
            </a:endParaRPr>
          </a:p>
          <a:p>
            <a:pPr marL="215900" lvl="1">
              <a:lnSpc>
                <a:spcPts val="2800"/>
              </a:lnSpc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Lato"/>
              </a:rPr>
              <a:t>-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</a:rPr>
              <a:t>Follow the instructions for signing in and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</a:rPr>
              <a:t>selecting your preference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Lato"/>
              <a:ea typeface="Lato"/>
              <a:cs typeface="Lato"/>
            </a:endParaRPr>
          </a:p>
          <a:p>
            <a:pPr marL="215911" lvl="1">
              <a:lnSpc>
                <a:spcPts val="2800"/>
              </a:lnSpc>
            </a:pPr>
            <a:endParaRPr lang="en-US" sz="2000" dirty="0">
              <a:solidFill>
                <a:srgbClr val="424242"/>
              </a:solidFill>
              <a:latin typeface="Lato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BFFA12-E006-15C1-DDC5-94135549F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381" y="785698"/>
            <a:ext cx="2410933" cy="564643"/>
          </a:xfrm>
          <a:prstGeom prst="rect">
            <a:avLst/>
          </a:prstGeom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id="{21BDA9D8-6B2F-6201-6F24-21CE8F6C5EB8}"/>
              </a:ext>
            </a:extLst>
          </p:cNvPr>
          <p:cNvSpPr txBox="1"/>
          <p:nvPr/>
        </p:nvSpPr>
        <p:spPr>
          <a:xfrm>
            <a:off x="7312802" y="1424613"/>
            <a:ext cx="1435865" cy="5451303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400"/>
              </a:lnSpc>
            </a:pPr>
            <a:endParaRPr sz="1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EE96DC-B611-D556-88CD-99BD0A2C9121}"/>
              </a:ext>
            </a:extLst>
          </p:cNvPr>
          <p:cNvSpPr txBox="1"/>
          <p:nvPr/>
        </p:nvSpPr>
        <p:spPr>
          <a:xfrm>
            <a:off x="6305457" y="1632061"/>
            <a:ext cx="5063244" cy="2677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money, delivered your way!</a:t>
            </a:r>
          </a:p>
          <a:p>
            <a:endParaRPr lang="en-US" sz="1067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333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school has partnered with BankMobile to deposit your money or refund quickly and securely. </a:t>
            </a:r>
          </a:p>
          <a:p>
            <a:endParaRPr lang="en-US" sz="1333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333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will have two electronic options to deposit your money. To avoid delays in accessing your money, you must select a refund option. The BankMobile Vibe Checking Account is one of you refund options but you are not required to open this account to receive your refund.</a:t>
            </a:r>
          </a:p>
          <a:p>
            <a:endParaRPr lang="en-US" sz="1333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Visit </a:t>
            </a:r>
            <a:r>
              <a:rPr lang="en-US" sz="1600" b="1" u="sng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refundselection.com</a:t>
            </a: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more information</a:t>
            </a:r>
            <a:r>
              <a:rPr lang="en-US" sz="1867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7CA04B-ACB0-086F-DAC5-33BAE9FE6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904" y="4538082"/>
            <a:ext cx="1952248" cy="12777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B4FC7F-BB0B-E7F1-1198-D3EECA66F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00" y="4532685"/>
            <a:ext cx="1916522" cy="1294367"/>
          </a:xfrm>
          <a:prstGeom prst="rect">
            <a:avLst/>
          </a:prstGeom>
        </p:spPr>
      </p:pic>
      <p:pic>
        <p:nvPicPr>
          <p:cNvPr id="12" name="Picture 11" descr="A screenshot of a website&#10;&#10;AI-generated content may be incorrect.">
            <a:extLst>
              <a:ext uri="{FF2B5EF4-FFF2-40B4-BE49-F238E27FC236}">
                <a16:creationId xmlns:a16="http://schemas.microsoft.com/office/drawing/2014/main" id="{30CFF348-099D-DA54-DE31-B02E7662F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0205" y="3372064"/>
            <a:ext cx="1733808" cy="1665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1552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66397A2-AEC3-E3D1-F49B-7E224F3B3AEF}"/>
              </a:ext>
            </a:extLst>
          </p:cNvPr>
          <p:cNvSpPr/>
          <p:nvPr/>
        </p:nvSpPr>
        <p:spPr>
          <a:xfrm>
            <a:off x="5877513" y="4743318"/>
            <a:ext cx="5275449" cy="951003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6" y="54629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HELP CENTERS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45437" y="1259147"/>
            <a:ext cx="5543887" cy="3022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666" b="1" dirty="0">
                <a:solidFill>
                  <a:srgbClr val="9D2235"/>
                </a:solidFill>
                <a:latin typeface="Lato Bold Bold"/>
              </a:rPr>
              <a:t>TUTORIALS WITH STEP-BY-STEP ILLUSTRATIONS &amp; HOW TOS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Make a Payment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Set Up Parent Authorizations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Add Authorizations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Set Refund Preferences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... and More!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18C840-C944-E871-A205-020FFB1D9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37" y="1259148"/>
            <a:ext cx="1225550" cy="1200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C4E662-67FE-2C30-C1DE-B08D7A47A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887" y="1441676"/>
            <a:ext cx="2247900" cy="36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8BD839-7CAC-F3C3-4D1E-A45732086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887" y="1936048"/>
            <a:ext cx="1200150" cy="501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C16762-D8D1-7A62-069A-C5B224F289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950" y="1936048"/>
            <a:ext cx="2072480" cy="3094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896994-9260-0816-8C25-7731EC3A02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597" y="3733800"/>
            <a:ext cx="2711467" cy="13046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102C25-772B-5483-9998-BC88773B5B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597" y="2585370"/>
            <a:ext cx="2711467" cy="9110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0146C2-C89E-8019-2D69-D857D84DC0E8}"/>
              </a:ext>
            </a:extLst>
          </p:cNvPr>
          <p:cNvSpPr txBox="1"/>
          <p:nvPr/>
        </p:nvSpPr>
        <p:spPr>
          <a:xfrm>
            <a:off x="5986756" y="4891317"/>
            <a:ext cx="5056962" cy="6669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850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Visit </a:t>
            </a:r>
            <a:r>
              <a:rPr lang="en-US" sz="1850" b="1" u="sng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treasurer.uark.edu/</a:t>
            </a:r>
            <a:r>
              <a:rPr lang="en-US" sz="1850" b="1" u="sng" dirty="0" err="1">
                <a:solidFill>
                  <a:schemeClr val="bg1"/>
                </a:solidFill>
                <a:latin typeface="Lato"/>
                <a:ea typeface="Lato"/>
                <a:cs typeface="Lato"/>
              </a:rPr>
              <a:t>student_family</a:t>
            </a:r>
            <a:r>
              <a:rPr lang="en-US" sz="1850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 for more information</a:t>
            </a:r>
            <a:endParaRPr lang="en-US" sz="185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94F9B9-BB66-12BD-E5BB-81DB06769F49}"/>
              </a:ext>
            </a:extLst>
          </p:cNvPr>
          <p:cNvSpPr/>
          <p:nvPr/>
        </p:nvSpPr>
        <p:spPr>
          <a:xfrm>
            <a:off x="463337" y="3724507"/>
            <a:ext cx="2711467" cy="247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Workday Student Knowledge Centers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829527-FD48-06A8-392D-4452CC2B5511}"/>
              </a:ext>
            </a:extLst>
          </p:cNvPr>
          <p:cNvSpPr txBox="1"/>
          <p:nvPr/>
        </p:nvSpPr>
        <p:spPr>
          <a:xfrm>
            <a:off x="463337" y="3724507"/>
            <a:ext cx="2904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Workday Student Knowledge Centers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862476" y="1552331"/>
            <a:ext cx="2255908" cy="1815192"/>
            <a:chOff x="0" y="0"/>
            <a:chExt cx="1024326" cy="8242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63910" y="6192309"/>
            <a:ext cx="7827085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DROPPING &amp; WITHDRAWING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0232" y="948669"/>
            <a:ext cx="5575868" cy="5035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  <a:spcBef>
                <a:spcPct val="0"/>
              </a:spcBef>
            </a:pPr>
            <a:r>
              <a:rPr lang="en-US" sz="2300" dirty="0">
                <a:solidFill>
                  <a:srgbClr val="424242"/>
                </a:solidFill>
                <a:latin typeface="Lato"/>
              </a:rPr>
              <a:t>The Registrar’s Office determines drop and withdrawal deadlines. Before dropping classes or withdrawing, refer to </a:t>
            </a:r>
            <a:r>
              <a:rPr lang="en-US" sz="2300">
                <a:solidFill>
                  <a:srgbClr val="424242"/>
                </a:solidFill>
                <a:latin typeface="Lato"/>
              </a:rPr>
              <a:t>the academic calendar </a:t>
            </a:r>
            <a:r>
              <a:rPr lang="en-US" sz="2300" dirty="0">
                <a:solidFill>
                  <a:srgbClr val="424242"/>
                </a:solidFill>
                <a:latin typeface="Lato"/>
              </a:rPr>
              <a:t>to be sure you understand the financial implications it could cause.</a:t>
            </a:r>
          </a:p>
          <a:p>
            <a:pPr>
              <a:lnSpc>
                <a:spcPts val="3267"/>
              </a:lnSpc>
              <a:spcBef>
                <a:spcPct val="0"/>
              </a:spcBef>
            </a:pPr>
            <a:endParaRPr lang="en-US" sz="1200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>
              <a:lnSpc>
                <a:spcPts val="3267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9D2235"/>
                </a:solidFill>
                <a:latin typeface="Lato Bold Bold"/>
              </a:rPr>
              <a:t>When in doubt, contact us!</a:t>
            </a:r>
            <a:endParaRPr lang="en-US" sz="1200">
              <a:solidFill>
                <a:srgbClr val="9D2235"/>
              </a:solidFill>
              <a:latin typeface="Lato Bold Bold"/>
            </a:endParaRPr>
          </a:p>
          <a:p>
            <a:pPr>
              <a:lnSpc>
                <a:spcPts val="3267"/>
              </a:lnSpc>
              <a:spcBef>
                <a:spcPct val="0"/>
              </a:spcBef>
            </a:pPr>
            <a:r>
              <a:rPr lang="en-US" sz="2300" dirty="0">
                <a:solidFill>
                  <a:srgbClr val="424242"/>
                </a:solidFill>
                <a:latin typeface="Lato"/>
              </a:rPr>
              <a:t>The academic semester calendar can be found on the Registrar’s website. The Fall 2026 -Spring 2027 calendar is available now.</a:t>
            </a:r>
            <a:endParaRPr lang="en-US" sz="2300">
              <a:solidFill>
                <a:srgbClr val="424242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088928" y="1946780"/>
            <a:ext cx="1796531" cy="1151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 dirty="0">
                <a:solidFill>
                  <a:srgbClr val="FFFFFF"/>
                </a:solidFill>
                <a:latin typeface="Lato Bold"/>
              </a:rPr>
              <a:t>THERE IS A $45.00 WITHDRAWAL FEE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862476" y="3470939"/>
            <a:ext cx="2255908" cy="1815192"/>
            <a:chOff x="0" y="0"/>
            <a:chExt cx="1024326" cy="8242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254200" y="1552331"/>
            <a:ext cx="2255908" cy="1815192"/>
            <a:chOff x="0" y="0"/>
            <a:chExt cx="1024326" cy="82421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254200" y="3470939"/>
            <a:ext cx="2255908" cy="1815192"/>
            <a:chOff x="0" y="0"/>
            <a:chExt cx="1024326" cy="82421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480652" y="2029575"/>
            <a:ext cx="1796531" cy="856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 dirty="0">
                <a:solidFill>
                  <a:srgbClr val="FFFFFF"/>
                </a:solidFill>
                <a:latin typeface="Lato Bold"/>
              </a:rPr>
              <a:t>DROPPING &amp; WITHDRAWING ARE DIFFERENT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088928" y="3799626"/>
            <a:ext cx="1796531" cy="1151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 dirty="0">
                <a:solidFill>
                  <a:srgbClr val="FFFFFF"/>
                </a:solidFill>
                <a:latin typeface="Lato Bold"/>
              </a:rPr>
              <a:t>KNOW THE FINANCIAL RELATED DEADLINES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80652" y="3824615"/>
            <a:ext cx="1796531" cy="1151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 dirty="0">
                <a:solidFill>
                  <a:srgbClr val="FFFFFF"/>
                </a:solidFill>
                <a:latin typeface="Lato Bold"/>
              </a:rPr>
              <a:t>WITHDRAWING CAN AFFECT FINANCIAL AID ELIGIBILITY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D0241FF-DB82-0CFC-4F9B-C77E73B0FDAA}"/>
              </a:ext>
            </a:extLst>
          </p:cNvPr>
          <p:cNvSpPr/>
          <p:nvPr/>
        </p:nvSpPr>
        <p:spPr>
          <a:xfrm>
            <a:off x="5111301" y="5549758"/>
            <a:ext cx="6467432" cy="754842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ounded Rectangle 5"/>
          <p:cNvSpPr/>
          <p:nvPr/>
        </p:nvSpPr>
        <p:spPr>
          <a:xfrm>
            <a:off x="442596" y="2795805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US" sz="14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400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 sure to check your account frequently for additional charges throughout the term.</a:t>
            </a:r>
          </a:p>
          <a:p>
            <a:endParaRPr lang="en-US" sz="1400" i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Fall 2026: </a:t>
            </a:r>
            <a:endParaRPr lang="en-US" sz="12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Mid to Late July</a:t>
            </a:r>
            <a:endParaRPr lang="en-US" sz="12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12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Spring 2027: </a:t>
            </a:r>
            <a:endParaRPr lang="en-US" sz="12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Early to Mid December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9457536" y="1227935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types of payments do you take?</a:t>
            </a:r>
          </a:p>
        </p:txBody>
      </p:sp>
      <p:sp>
        <p:nvSpPr>
          <p:cNvPr id="11" name="Oval Callout 6">
            <a:extLst>
              <a:ext uri="{FF2B5EF4-FFF2-40B4-BE49-F238E27FC236}">
                <a16:creationId xmlns:a16="http://schemas.microsoft.com/office/drawing/2014/main" id="{08121692-C6AF-4B4F-8786-C748FF8EE489}"/>
              </a:ext>
            </a:extLst>
          </p:cNvPr>
          <p:cNvSpPr/>
          <p:nvPr/>
        </p:nvSpPr>
        <p:spPr>
          <a:xfrm>
            <a:off x="7203801" y="1227936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 do I have a hold?</a:t>
            </a:r>
          </a:p>
          <a:p>
            <a:pPr algn="ctr"/>
            <a:endParaRPr lang="en-US" sz="1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Oval Callout 6">
            <a:extLst>
              <a:ext uri="{FF2B5EF4-FFF2-40B4-BE49-F238E27FC236}">
                <a16:creationId xmlns:a16="http://schemas.microsoft.com/office/drawing/2014/main" id="{308FF462-0F9A-49D6-9F71-79D110DB601B}"/>
              </a:ext>
            </a:extLst>
          </p:cNvPr>
          <p:cNvSpPr/>
          <p:nvPr/>
        </p:nvSpPr>
        <p:spPr>
          <a:xfrm>
            <a:off x="2696331" y="1233002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is the payment deadline?</a:t>
            </a:r>
          </a:p>
        </p:txBody>
      </p:sp>
      <p:sp>
        <p:nvSpPr>
          <p:cNvPr id="13" name="Oval Callout 6">
            <a:extLst>
              <a:ext uri="{FF2B5EF4-FFF2-40B4-BE49-F238E27FC236}">
                <a16:creationId xmlns:a16="http://schemas.microsoft.com/office/drawing/2014/main" id="{8BBABB2F-E0F2-405D-ACBE-A26C902FF28A}"/>
              </a:ext>
            </a:extLst>
          </p:cNvPr>
          <p:cNvSpPr/>
          <p:nvPr/>
        </p:nvSpPr>
        <p:spPr>
          <a:xfrm>
            <a:off x="4950066" y="1233001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Will I get a late fee?</a:t>
            </a:r>
          </a:p>
        </p:txBody>
      </p:sp>
      <p:sp>
        <p:nvSpPr>
          <p:cNvPr id="14" name="Oval Callout 6">
            <a:extLst>
              <a:ext uri="{FF2B5EF4-FFF2-40B4-BE49-F238E27FC236}">
                <a16:creationId xmlns:a16="http://schemas.microsoft.com/office/drawing/2014/main" id="{61819101-71DE-4D60-BE09-51B690140B07}"/>
              </a:ext>
            </a:extLst>
          </p:cNvPr>
          <p:cNvSpPr/>
          <p:nvPr/>
        </p:nvSpPr>
        <p:spPr>
          <a:xfrm>
            <a:off x="442596" y="1233002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will I know how much I owe?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BCDE844-40D1-43EA-8820-1895344812EE}"/>
              </a:ext>
            </a:extLst>
          </p:cNvPr>
          <p:cNvSpPr/>
          <p:nvPr/>
        </p:nvSpPr>
        <p:spPr>
          <a:xfrm>
            <a:off x="2704056" y="2795805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 b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August 21</a:t>
            </a:r>
            <a:r>
              <a:rPr lang="en-US" sz="1400" b="1" baseline="300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st</a:t>
            </a:r>
            <a:r>
              <a:rPr lang="en-US" sz="1400" b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, 2026</a:t>
            </a:r>
            <a:endParaRPr lang="en-US" sz="1400" i="1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r>
              <a:rPr lang="en-US" sz="1400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Tuition and Fees are typically due on the </a:t>
            </a:r>
            <a:r>
              <a:rPr lang="en-US" sz="1400" b="1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r>
              <a:rPr lang="en-US" sz="1400" b="1" i="1" baseline="30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1400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class day. You can review your due dates on Workday Student:</a:t>
            </a:r>
          </a:p>
          <a:p>
            <a:endParaRPr lang="en-US" sz="1400" i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~Home Page/Timely</a:t>
            </a:r>
          </a:p>
          <a:p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Suggestions or</a:t>
            </a:r>
          </a:p>
          <a:p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~View Account Activity</a:t>
            </a:r>
          </a:p>
          <a:p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~Due Now Details</a:t>
            </a:r>
          </a:p>
          <a:p>
            <a:endParaRPr lang="en-US" sz="8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050" b="1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5BB067AB-705F-4795-95CF-28A482ACD211}"/>
              </a:ext>
            </a:extLst>
          </p:cNvPr>
          <p:cNvSpPr/>
          <p:nvPr/>
        </p:nvSpPr>
        <p:spPr>
          <a:xfrm>
            <a:off x="4965516" y="2833126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YES! Pay your balance on time!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Late fees are applied twice per semester. You can avoid late fees by paying in full or enrolling into a payment plan and making payments as scheduled. </a:t>
            </a:r>
          </a:p>
          <a:p>
            <a:pPr lvl="0" algn="ctr"/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Auto-pay is also an option.</a:t>
            </a:r>
            <a:endParaRPr lang="en-US" sz="14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4AEF851-CB29-40EB-A61E-213DCF33E4C1}"/>
              </a:ext>
            </a:extLst>
          </p:cNvPr>
          <p:cNvSpPr/>
          <p:nvPr/>
        </p:nvSpPr>
        <p:spPr>
          <a:xfrm>
            <a:off x="7203801" y="2805940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Various Reasons</a:t>
            </a:r>
          </a:p>
          <a:p>
            <a:pPr lvl="0"/>
            <a:r>
              <a:rPr lang="en-US" sz="13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can find what type of hold/s you have on Workday Student:</a:t>
            </a:r>
          </a:p>
          <a:p>
            <a:pPr lvl="0"/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~Profile</a:t>
            </a:r>
          </a:p>
          <a:p>
            <a:pPr lvl="0"/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~Action Items and Holds</a:t>
            </a:r>
          </a:p>
          <a:p>
            <a:pPr lvl="0"/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~Active Holds</a:t>
            </a:r>
          </a:p>
          <a:p>
            <a:pPr lvl="0"/>
            <a:r>
              <a:rPr lang="en-US" sz="105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*Some holds require you to complete a task. You can find tasks under “My Tasks”.</a:t>
            </a:r>
          </a:p>
          <a:p>
            <a:pPr lvl="0"/>
            <a:r>
              <a:rPr lang="en-US" sz="105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*Some holds will prevent future registration and your ability to get a transcript. 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ABDAE4A9-0106-4411-9851-5B5F3893070F}"/>
              </a:ext>
            </a:extLst>
          </p:cNvPr>
          <p:cNvSpPr/>
          <p:nvPr/>
        </p:nvSpPr>
        <p:spPr>
          <a:xfrm>
            <a:off x="9465261" y="2805940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sz="1300" b="1" dirty="0">
              <a:solidFill>
                <a:prstClr val="black"/>
              </a:solidFill>
              <a:latin typeface="Lato"/>
              <a:ea typeface="Lato"/>
              <a:cs typeface="Lato"/>
            </a:endParaRPr>
          </a:p>
          <a:p>
            <a:pPr lvl="0"/>
            <a:r>
              <a:rPr lang="en-US" sz="1300" b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Online Payments</a:t>
            </a:r>
            <a:endParaRPr lang="en-US" dirty="0">
              <a:solidFill>
                <a:prstClr val="black"/>
              </a:solidFill>
              <a:latin typeface="Lato"/>
              <a:ea typeface="Lato"/>
              <a:cs typeface="Lato"/>
            </a:endParaRPr>
          </a:p>
          <a:p>
            <a:pPr lvl="0"/>
            <a:r>
              <a:rPr lang="en-US" sz="1050" b="1" u="sng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Preferred</a:t>
            </a:r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endParaRPr lang="en-US" sz="105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Electronic check </a:t>
            </a:r>
            <a:r>
              <a:rPr lang="en-US" sz="9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(Free)</a:t>
            </a:r>
          </a:p>
          <a:p>
            <a:pPr lvl="0"/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Credit card </a:t>
            </a:r>
            <a:r>
              <a:rPr lang="en-US" sz="9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(1.93% Fee)</a:t>
            </a:r>
          </a:p>
          <a:p>
            <a:pPr lvl="0"/>
            <a:r>
              <a:rPr lang="en-US" sz="1050" b="1" u="sng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Also:</a:t>
            </a:r>
          </a:p>
          <a:p>
            <a:pPr lvl="0"/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Paper check mailed to Lockbox</a:t>
            </a:r>
          </a:p>
          <a:p>
            <a:pPr lvl="0"/>
            <a:endParaRPr lang="en-US" sz="1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1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Payments are accepted in our office!</a:t>
            </a:r>
          </a:p>
          <a:p>
            <a:pPr lvl="0"/>
            <a:endParaRPr lang="en-US" sz="1100" b="1" u="sng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200" b="1" u="sng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Phone payments are not accepted!</a:t>
            </a:r>
          </a:p>
          <a:p>
            <a:pPr lvl="0"/>
            <a:endParaRPr lang="en-US" sz="900" b="1" u="sng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1F4E3751-D768-4765-84D2-F7079411E35C}"/>
              </a:ext>
            </a:extLst>
          </p:cNvPr>
          <p:cNvSpPr/>
          <p:nvPr/>
        </p:nvSpPr>
        <p:spPr>
          <a:xfrm>
            <a:off x="8093440" y="2008753"/>
            <a:ext cx="261663" cy="299431"/>
          </a:xfrm>
          <a:prstGeom prst="noSmoking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D9622D-04D3-4EF3-8762-9A90A8EB87C3}"/>
              </a:ext>
            </a:extLst>
          </p:cNvPr>
          <p:cNvSpPr txBox="1"/>
          <p:nvPr/>
        </p:nvSpPr>
        <p:spPr>
          <a:xfrm>
            <a:off x="5276556" y="5757902"/>
            <a:ext cx="6467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*Beginning Spring 2021, payments will not be accepted in-office. </a:t>
            </a: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BF2B7615-0206-20B8-C2FA-D348F48FB020}"/>
              </a:ext>
            </a:extLst>
          </p:cNvPr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CD994028-A0B1-E23D-ADAF-C7B891B42E30}"/>
                </a:ext>
              </a:extLst>
            </p:cNvPr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28DFB03D-75E0-6469-04D0-D68D69F0A62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21" name="TextBox 9">
            <a:extLst>
              <a:ext uri="{FF2B5EF4-FFF2-40B4-BE49-F238E27FC236}">
                <a16:creationId xmlns:a16="http://schemas.microsoft.com/office/drawing/2014/main" id="{F65E4E5E-81B2-BEDA-A19B-5508BFC2D6DD}"/>
              </a:ext>
            </a:extLst>
          </p:cNvPr>
          <p:cNvSpPr txBox="1"/>
          <p:nvPr/>
        </p:nvSpPr>
        <p:spPr>
          <a:xfrm>
            <a:off x="442596" y="54629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145092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52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89354" y="2290655"/>
            <a:ext cx="7813293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3"/>
              </a:lnSpc>
            </a:pPr>
            <a:r>
              <a:rPr lang="en-US" sz="8000" b="1">
                <a:solidFill>
                  <a:srgbClr val="FFFFFF"/>
                </a:solidFill>
                <a:latin typeface="Lato Bold Bold"/>
              </a:rPr>
              <a:t>TREASURER’S OFFICE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73144" y="5610864"/>
            <a:ext cx="2333056" cy="56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92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42597" y="2829262"/>
            <a:ext cx="2097014" cy="25572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University of Arkansas</a:t>
            </a:r>
          </a:p>
          <a:p>
            <a:r>
              <a:rPr lang="en-US" sz="1400" i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Department 1238</a:t>
            </a:r>
            <a:endParaRPr lang="en-US" sz="1400" i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400" i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Oklahoma City, OK.</a:t>
            </a:r>
          </a:p>
          <a:p>
            <a:r>
              <a:rPr lang="en-US" sz="1400" i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73196</a:t>
            </a:r>
            <a:endParaRPr lang="en-US" sz="1400" i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Please include student’s name and student’s ID# on the</a:t>
            </a:r>
          </a:p>
          <a:p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memo line!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9457536" y="1317578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are payment plan installments due?</a:t>
            </a:r>
          </a:p>
        </p:txBody>
      </p:sp>
      <p:sp>
        <p:nvSpPr>
          <p:cNvPr id="11" name="Oval Callout 6">
            <a:extLst>
              <a:ext uri="{FF2B5EF4-FFF2-40B4-BE49-F238E27FC236}">
                <a16:creationId xmlns:a16="http://schemas.microsoft.com/office/drawing/2014/main" id="{08121692-C6AF-4B4F-8786-C748FF8EE489}"/>
              </a:ext>
            </a:extLst>
          </p:cNvPr>
          <p:cNvSpPr/>
          <p:nvPr/>
        </p:nvSpPr>
        <p:spPr>
          <a:xfrm>
            <a:off x="7203801" y="1317579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do I enroll into a payment plan?</a:t>
            </a:r>
          </a:p>
        </p:txBody>
      </p:sp>
      <p:sp>
        <p:nvSpPr>
          <p:cNvPr id="12" name="Oval Callout 6">
            <a:extLst>
              <a:ext uri="{FF2B5EF4-FFF2-40B4-BE49-F238E27FC236}">
                <a16:creationId xmlns:a16="http://schemas.microsoft.com/office/drawing/2014/main" id="{308FF462-0F9A-49D6-9F71-79D110DB601B}"/>
              </a:ext>
            </a:extLst>
          </p:cNvPr>
          <p:cNvSpPr/>
          <p:nvPr/>
        </p:nvSpPr>
        <p:spPr>
          <a:xfrm>
            <a:off x="2696331" y="1322645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Where do I mail a 529 college savings payment?</a:t>
            </a:r>
          </a:p>
        </p:txBody>
      </p:sp>
      <p:sp>
        <p:nvSpPr>
          <p:cNvPr id="13" name="Oval Callout 6">
            <a:extLst>
              <a:ext uri="{FF2B5EF4-FFF2-40B4-BE49-F238E27FC236}">
                <a16:creationId xmlns:a16="http://schemas.microsoft.com/office/drawing/2014/main" id="{8BBABB2F-E0F2-405D-ACBE-A26C902FF28A}"/>
              </a:ext>
            </a:extLst>
          </p:cNvPr>
          <p:cNvSpPr/>
          <p:nvPr/>
        </p:nvSpPr>
        <p:spPr>
          <a:xfrm>
            <a:off x="4950066" y="1322644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Where do I mail an outside scholarship?</a:t>
            </a:r>
          </a:p>
        </p:txBody>
      </p:sp>
      <p:sp>
        <p:nvSpPr>
          <p:cNvPr id="14" name="Oval Callout 6">
            <a:extLst>
              <a:ext uri="{FF2B5EF4-FFF2-40B4-BE49-F238E27FC236}">
                <a16:creationId xmlns:a16="http://schemas.microsoft.com/office/drawing/2014/main" id="{61819101-71DE-4D60-BE09-51B690140B07}"/>
              </a:ext>
            </a:extLst>
          </p:cNvPr>
          <p:cNvSpPr/>
          <p:nvPr/>
        </p:nvSpPr>
        <p:spPr>
          <a:xfrm>
            <a:off x="442596" y="1322645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Where do I mail a personal check?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BCDE844-40D1-43EA-8820-1895344812EE}"/>
              </a:ext>
            </a:extLst>
          </p:cNvPr>
          <p:cNvSpPr/>
          <p:nvPr/>
        </p:nvSpPr>
        <p:spPr>
          <a:xfrm>
            <a:off x="2704056" y="2885448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en-US" sz="12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University of Arkansas</a:t>
            </a:r>
          </a:p>
          <a:p>
            <a:r>
              <a:rPr lang="en-US" sz="1400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Department 1238</a:t>
            </a:r>
          </a:p>
          <a:p>
            <a:r>
              <a:rPr lang="en-US" sz="1400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Oklahoma City, OK.</a:t>
            </a:r>
            <a:endParaRPr lang="en-US" sz="1400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73196</a:t>
            </a:r>
            <a:endParaRPr lang="en-US" sz="1400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endParaRPr lang="en-US" sz="1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2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Please have them include the student’s name and ID# on the check, stub or other documentation.</a:t>
            </a:r>
            <a:endParaRPr lang="en-US" sz="20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5BB067AB-705F-4795-95CF-28A482ACD211}"/>
              </a:ext>
            </a:extLst>
          </p:cNvPr>
          <p:cNvSpPr/>
          <p:nvPr/>
        </p:nvSpPr>
        <p:spPr>
          <a:xfrm>
            <a:off x="4957791" y="2862422"/>
            <a:ext cx="2097014" cy="25572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3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University of Arkansas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Treasurer’s Office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640 N Garland Ave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Suite #108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Fayetteville, AR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72701</a:t>
            </a:r>
          </a:p>
          <a:p>
            <a:pPr lvl="0"/>
            <a:endParaRPr lang="en-US" sz="1200" b="1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2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Please have them include the student’s name and ID# along with a scholarship letter.</a:t>
            </a:r>
            <a:endParaRPr lang="en-US" sz="1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4AEF851-CB29-40EB-A61E-213DCF33E4C1}"/>
              </a:ext>
            </a:extLst>
          </p:cNvPr>
          <p:cNvSpPr/>
          <p:nvPr/>
        </p:nvSpPr>
        <p:spPr>
          <a:xfrm>
            <a:off x="7203801" y="2895583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Workday Student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~Financials Hub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~Make </a:t>
            </a:r>
            <a:r>
              <a:rPr lang="en-US" sz="1100" b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payment</a:t>
            </a:r>
            <a:endParaRPr lang="en-US" sz="11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1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 Payment Plan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 Follow all directions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 Auto-pay is optional</a:t>
            </a:r>
          </a:p>
          <a:p>
            <a:pPr lvl="0"/>
            <a:endParaRPr lang="en-US" sz="14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2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Payment plans are optional. You must enroll </a:t>
            </a:r>
            <a:r>
              <a:rPr lang="en-US" sz="1200" i="1" u="sng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every semester</a:t>
            </a:r>
            <a:r>
              <a:rPr lang="en-US" sz="1200" b="1" i="1" u="sng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there is a flat fee of $40.00 per semester.</a:t>
            </a:r>
          </a:p>
          <a:p>
            <a:pPr lvl="0"/>
            <a:endParaRPr lang="en-US" sz="105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ABDAE4A9-0106-4411-9851-5B5F3893070F}"/>
              </a:ext>
            </a:extLst>
          </p:cNvPr>
          <p:cNvSpPr/>
          <p:nvPr/>
        </p:nvSpPr>
        <p:spPr>
          <a:xfrm>
            <a:off x="9457536" y="2899182"/>
            <a:ext cx="2105772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en-US" sz="1200" b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4 Month Plan</a:t>
            </a:r>
          </a:p>
          <a:p>
            <a:pPr lvl="0"/>
            <a:r>
              <a:rPr lang="en-US" sz="1100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Balance divided into 4 equal installments</a:t>
            </a:r>
          </a:p>
          <a:p>
            <a:r>
              <a:rPr lang="en-US" sz="1050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(Due Aug, Sep, Oct, &amp; Nov)</a:t>
            </a:r>
          </a:p>
          <a:p>
            <a:r>
              <a:rPr lang="en-US" sz="950" b="1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Please see Treasurer's Office Website for exact date for final enrollment in this plan.</a:t>
            </a:r>
          </a:p>
          <a:p>
            <a:pPr lvl="0"/>
            <a:endParaRPr lang="en-US" sz="8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200" b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3 Month Plan</a:t>
            </a:r>
          </a:p>
          <a:p>
            <a:pPr lvl="0"/>
            <a:r>
              <a:rPr lang="en-US" sz="1100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Balance divided into 3 equal installments</a:t>
            </a:r>
          </a:p>
          <a:p>
            <a:r>
              <a:rPr lang="en-US" sz="1050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(Due Sep, Oct, &amp; Nov)</a:t>
            </a:r>
          </a:p>
          <a:p>
            <a:r>
              <a:rPr lang="en-US" sz="950" b="1" i="1" dirty="0">
                <a:solidFill>
                  <a:prstClr val="black"/>
                </a:solidFill>
                <a:ea typeface="+mn-lt"/>
                <a:cs typeface="+mn-lt"/>
              </a:rPr>
              <a:t>Please see Treasurer's Office Website for exact date for final enrollment in this plan.</a:t>
            </a:r>
            <a:endParaRPr lang="en-US" sz="950" dirty="0">
              <a:solidFill>
                <a:prstClr val="black"/>
              </a:solidFill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3DB0349B-999F-5031-F144-0F803889ED20}"/>
              </a:ext>
            </a:extLst>
          </p:cNvPr>
          <p:cNvSpPr/>
          <p:nvPr/>
        </p:nvSpPr>
        <p:spPr>
          <a:xfrm>
            <a:off x="0" y="0"/>
            <a:ext cx="12191997" cy="754841"/>
          </a:xfrm>
          <a:custGeom>
            <a:avLst/>
            <a:gdLst/>
            <a:ahLst/>
            <a:cxnLst/>
            <a:rect l="l" t="t" r="r" b="b"/>
            <a:pathLst>
              <a:path w="4816592" h="298209">
                <a:moveTo>
                  <a:pt x="0" y="0"/>
                </a:moveTo>
                <a:lnTo>
                  <a:pt x="4816592" y="0"/>
                </a:lnTo>
                <a:lnTo>
                  <a:pt x="4816592" y="298209"/>
                </a:lnTo>
                <a:lnTo>
                  <a:pt x="0" y="298209"/>
                </a:lnTo>
                <a:close/>
              </a:path>
            </a:pathLst>
          </a:custGeom>
          <a:solidFill>
            <a:srgbClr val="2B5269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17D4D9-BFB0-C0B6-5B77-B3A4F7E8CC15}"/>
              </a:ext>
            </a:extLst>
          </p:cNvPr>
          <p:cNvSpPr txBox="1"/>
          <p:nvPr/>
        </p:nvSpPr>
        <p:spPr>
          <a:xfrm>
            <a:off x="442596" y="54629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23403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42597" y="2704178"/>
            <a:ext cx="2097014" cy="25471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Grants and Loans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These typically disburse approx. 10 days before classes start. </a:t>
            </a:r>
          </a:p>
          <a:p>
            <a:pPr lvl="0"/>
            <a:endParaRPr lang="en-US" sz="800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Treasurer’s Office disburses aid according to instructions from the Financial Aid Office.</a:t>
            </a:r>
            <a:endParaRPr lang="en-US" sz="1050" b="1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9457536" y="1192494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Will I get a refund?</a:t>
            </a:r>
          </a:p>
        </p:txBody>
      </p:sp>
      <p:sp>
        <p:nvSpPr>
          <p:cNvPr id="11" name="Oval Callout 6">
            <a:extLst>
              <a:ext uri="{FF2B5EF4-FFF2-40B4-BE49-F238E27FC236}">
                <a16:creationId xmlns:a16="http://schemas.microsoft.com/office/drawing/2014/main" id="{08121692-C6AF-4B4F-8786-C748FF8EE489}"/>
              </a:ext>
            </a:extLst>
          </p:cNvPr>
          <p:cNvSpPr/>
          <p:nvPr/>
        </p:nvSpPr>
        <p:spPr>
          <a:xfrm>
            <a:off x="7203801" y="1192495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do I get the NRTA applied to my account?</a:t>
            </a:r>
          </a:p>
        </p:txBody>
      </p:sp>
      <p:sp>
        <p:nvSpPr>
          <p:cNvPr id="12" name="Oval Callout 6">
            <a:extLst>
              <a:ext uri="{FF2B5EF4-FFF2-40B4-BE49-F238E27FC236}">
                <a16:creationId xmlns:a16="http://schemas.microsoft.com/office/drawing/2014/main" id="{308FF462-0F9A-49D6-9F71-79D110DB601B}"/>
              </a:ext>
            </a:extLst>
          </p:cNvPr>
          <p:cNvSpPr/>
          <p:nvPr/>
        </p:nvSpPr>
        <p:spPr>
          <a:xfrm>
            <a:off x="2696331" y="1197561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will my scholarships disburse?</a:t>
            </a:r>
          </a:p>
        </p:txBody>
      </p:sp>
      <p:sp>
        <p:nvSpPr>
          <p:cNvPr id="13" name="Oval Callout 6">
            <a:extLst>
              <a:ext uri="{FF2B5EF4-FFF2-40B4-BE49-F238E27FC236}">
                <a16:creationId xmlns:a16="http://schemas.microsoft.com/office/drawing/2014/main" id="{8BBABB2F-E0F2-405D-ACBE-A26C902FF28A}"/>
              </a:ext>
            </a:extLst>
          </p:cNvPr>
          <p:cNvSpPr/>
          <p:nvPr/>
        </p:nvSpPr>
        <p:spPr>
          <a:xfrm>
            <a:off x="4950066" y="1197560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about my outside scholarships?</a:t>
            </a:r>
          </a:p>
        </p:txBody>
      </p:sp>
      <p:sp>
        <p:nvSpPr>
          <p:cNvPr id="14" name="Oval Callout 6">
            <a:extLst>
              <a:ext uri="{FF2B5EF4-FFF2-40B4-BE49-F238E27FC236}">
                <a16:creationId xmlns:a16="http://schemas.microsoft.com/office/drawing/2014/main" id="{61819101-71DE-4D60-BE09-51B690140B07}"/>
              </a:ext>
            </a:extLst>
          </p:cNvPr>
          <p:cNvSpPr/>
          <p:nvPr/>
        </p:nvSpPr>
        <p:spPr>
          <a:xfrm>
            <a:off x="442596" y="1197561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will my federal aid disburse?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BCDE844-40D1-43EA-8820-1895344812EE}"/>
              </a:ext>
            </a:extLst>
          </p:cNvPr>
          <p:cNvSpPr/>
          <p:nvPr/>
        </p:nvSpPr>
        <p:spPr>
          <a:xfrm>
            <a:off x="2704056" y="2760364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Scholarships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These typically disburse approx. 10 days before classes start including AR Challenge.</a:t>
            </a:r>
            <a:endParaRPr lang="en-US" sz="900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endParaRPr lang="en-US" sz="800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Tuition waivers, 3</a:t>
            </a:r>
            <a:r>
              <a:rPr lang="en-US" sz="1050" b="1" baseline="30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rd</a:t>
            </a:r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party deferments and some state scholarships will not post until after census date which is the 11</a:t>
            </a:r>
            <a:r>
              <a:rPr lang="en-US" sz="1050" b="1" baseline="30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class day.</a:t>
            </a:r>
            <a:endParaRPr lang="en-US" sz="9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5BB067AB-705F-4795-95CF-28A482ACD211}"/>
              </a:ext>
            </a:extLst>
          </p:cNvPr>
          <p:cNvSpPr/>
          <p:nvPr/>
        </p:nvSpPr>
        <p:spPr>
          <a:xfrm>
            <a:off x="4950066" y="2760364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Scholarships from organizations -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These can take longer to process. Please allow two weeks for processing beginning from the date the funds are received.</a:t>
            </a:r>
          </a:p>
          <a:p>
            <a:pPr lvl="0"/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(Examples: high schools, churches, clubs, etc.)</a:t>
            </a:r>
            <a:endParaRPr lang="en-US" sz="20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4AEF851-CB29-40EB-A61E-213DCF33E4C1}"/>
              </a:ext>
            </a:extLst>
          </p:cNvPr>
          <p:cNvSpPr/>
          <p:nvPr/>
        </p:nvSpPr>
        <p:spPr>
          <a:xfrm>
            <a:off x="7203801" y="2770499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 Arkansan Non-Resident Tuition Award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Will display the percentage of the </a:t>
            </a:r>
            <a:r>
              <a:rPr lang="en-US" sz="12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non-resident tuition </a:t>
            </a:r>
            <a:r>
              <a:rPr lang="en-US" sz="12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are responsible for. </a:t>
            </a:r>
          </a:p>
          <a:p>
            <a:pPr lvl="0"/>
            <a:r>
              <a:rPr lang="en-US" sz="12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NRTA is awarded through the scholarship office and is system calculated. </a:t>
            </a:r>
            <a:endParaRPr lang="en-US" sz="1200" b="1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ABDAE4A9-0106-4411-9851-5B5F3893070F}"/>
              </a:ext>
            </a:extLst>
          </p:cNvPr>
          <p:cNvSpPr/>
          <p:nvPr/>
        </p:nvSpPr>
        <p:spPr>
          <a:xfrm>
            <a:off x="9457536" y="2760365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Perhaps!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your account is overpaid by financial aid, scholarships, other types of payments or adjustments, you may get a refund. Be prepared &amp; set up your refund preference in advance!</a:t>
            </a:r>
            <a:endParaRPr lang="en-US" sz="800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Box 22">
            <a:hlinkClick r:id="rId3"/>
            <a:extLst>
              <a:ext uri="{FF2B5EF4-FFF2-40B4-BE49-F238E27FC236}">
                <a16:creationId xmlns:a16="http://schemas.microsoft.com/office/drawing/2014/main" id="{C8B53A59-BDC5-44C3-B8BF-5CB72EFFD9E1}"/>
              </a:ext>
            </a:extLst>
          </p:cNvPr>
          <p:cNvSpPr txBox="1"/>
          <p:nvPr/>
        </p:nvSpPr>
        <p:spPr>
          <a:xfrm>
            <a:off x="8984310" y="5699096"/>
            <a:ext cx="267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Bank Mobile Refunds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refundselection.com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7C2AD875-026C-BF56-7841-429FAC288D31}"/>
              </a:ext>
            </a:extLst>
          </p:cNvPr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B2AF06FB-4FD2-5D6F-C45D-C8450DEA3EA1}"/>
                </a:ext>
              </a:extLst>
            </p:cNvPr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E7AB36B6-4BF9-C930-1DB1-906981D6142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22B50E6-1DCA-0471-E734-78CF99D9A7FC}"/>
              </a:ext>
            </a:extLst>
          </p:cNvPr>
          <p:cNvSpPr txBox="1"/>
          <p:nvPr/>
        </p:nvSpPr>
        <p:spPr>
          <a:xfrm>
            <a:off x="442596" y="54629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FREQUENTLY ASKED QUESTIONS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300F65F-B28A-85B5-D8F8-3C0A74B09F87}"/>
              </a:ext>
            </a:extLst>
          </p:cNvPr>
          <p:cNvSpPr/>
          <p:nvPr/>
        </p:nvSpPr>
        <p:spPr>
          <a:xfrm>
            <a:off x="1548780" y="5583049"/>
            <a:ext cx="3812116" cy="754842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C4706E-5D7E-83AB-A955-1DE5B4FCAF6A}"/>
              </a:ext>
            </a:extLst>
          </p:cNvPr>
          <p:cNvSpPr txBox="1"/>
          <p:nvPr/>
        </p:nvSpPr>
        <p:spPr>
          <a:xfrm>
            <a:off x="1608009" y="5669549"/>
            <a:ext cx="371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Office of Financial Aid   </a:t>
            </a:r>
          </a:p>
          <a:p>
            <a:pPr algn="ctr"/>
            <a:r>
              <a:rPr lang="en-US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finaid@uark.edu</a:t>
            </a: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| 479-575-3806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3DA9E8C-6BCF-A687-27D0-834ECE197040}"/>
              </a:ext>
            </a:extLst>
          </p:cNvPr>
          <p:cNvSpPr/>
          <p:nvPr/>
        </p:nvSpPr>
        <p:spPr>
          <a:xfrm>
            <a:off x="6831105" y="5583049"/>
            <a:ext cx="4141695" cy="754842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9EB233-A084-FC68-F626-5268C0DBFA69}"/>
              </a:ext>
            </a:extLst>
          </p:cNvPr>
          <p:cNvSpPr txBox="1"/>
          <p:nvPr/>
        </p:nvSpPr>
        <p:spPr>
          <a:xfrm>
            <a:off x="6831105" y="5687479"/>
            <a:ext cx="414169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Office of Academic Scholarships </a:t>
            </a:r>
          </a:p>
          <a:p>
            <a:pPr algn="ctr"/>
            <a:r>
              <a:rPr lang="en-US" sz="1600" b="1" err="1">
                <a:solidFill>
                  <a:schemeClr val="bg1"/>
                </a:solidFill>
                <a:latin typeface="Lato"/>
                <a:ea typeface="Lato"/>
                <a:cs typeface="Lato"/>
              </a:rPr>
              <a:t>scholars@uark.edu</a:t>
            </a:r>
            <a:r>
              <a:rPr lang="en-US" sz="1600" b="1">
                <a:solidFill>
                  <a:schemeClr val="bg1"/>
                </a:solidFill>
                <a:latin typeface="Lato"/>
                <a:ea typeface="Lato"/>
                <a:cs typeface="Lato"/>
              </a:rPr>
              <a:t>  | 479-575-4464</a:t>
            </a:r>
            <a:endParaRPr lang="en-US" sz="1600" b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1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86855" y="1069007"/>
            <a:ext cx="5313955" cy="2098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endParaRPr lang="en-US" sz="2650" b="1" dirty="0">
              <a:solidFill>
                <a:srgbClr val="9D2235"/>
              </a:solidFill>
              <a:latin typeface="Lato Bold Bold"/>
            </a:endParaRPr>
          </a:p>
          <a:p>
            <a:pPr>
              <a:lnSpc>
                <a:spcPts val="933"/>
              </a:lnSpc>
            </a:pPr>
            <a:endParaRPr lang="en-US" sz="2666" dirty="0">
              <a:solidFill>
                <a:srgbClr val="9D2235"/>
              </a:solidFill>
              <a:latin typeface="Lato Bold Bold"/>
            </a:endParaRPr>
          </a:p>
          <a:p>
            <a:pPr>
              <a:lnSpc>
                <a:spcPts val="2799"/>
              </a:lnSpc>
            </a:pPr>
            <a:r>
              <a:rPr lang="en-US" sz="1950" dirty="0">
                <a:solidFill>
                  <a:srgbClr val="9D2235"/>
                </a:solidFill>
                <a:latin typeface="Lato Bold"/>
              </a:rPr>
              <a:t>    </a:t>
            </a:r>
            <a:endParaRPr lang="en-US" dirty="0">
              <a:solidFill>
                <a:srgbClr val="424242"/>
              </a:solidFill>
              <a:latin typeface="Lato Bold"/>
              <a:ea typeface="Lato Bold"/>
              <a:cs typeface="Lato Bold"/>
            </a:endParaRPr>
          </a:p>
          <a:p>
            <a:pPr>
              <a:lnSpc>
                <a:spcPts val="933"/>
              </a:lnSpc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799"/>
              </a:lnSpc>
            </a:pPr>
            <a:r>
              <a:rPr lang="en-US" sz="1950" dirty="0">
                <a:solidFill>
                  <a:srgbClr val="424242"/>
                </a:solidFill>
                <a:latin typeface="Lato Bold"/>
              </a:rPr>
              <a:t>     </a:t>
            </a:r>
            <a:endParaRPr lang="en-US" dirty="0">
              <a:solidFill>
                <a:srgbClr val="424242"/>
              </a:solidFill>
              <a:latin typeface="Lato Bold"/>
              <a:ea typeface="Lato Bold"/>
              <a:cs typeface="Lato Bold"/>
            </a:endParaRPr>
          </a:p>
          <a:p>
            <a:pPr>
              <a:lnSpc>
                <a:spcPts val="933"/>
              </a:lnSpc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799"/>
              </a:lnSpc>
            </a:pPr>
            <a:r>
              <a:rPr lang="en-US" sz="1950" dirty="0">
                <a:solidFill>
                  <a:srgbClr val="424242"/>
                </a:solidFill>
                <a:latin typeface="Lato Bold"/>
              </a:rPr>
              <a:t>     </a:t>
            </a:r>
            <a:endParaRPr lang="en-US" sz="1950" dirty="0">
              <a:solidFill>
                <a:srgbClr val="424242"/>
              </a:solidFill>
              <a:latin typeface="Lato Bold"/>
              <a:ea typeface="Lato Bold"/>
              <a:cs typeface="Lato Bold"/>
            </a:endParaRPr>
          </a:p>
          <a:p>
            <a:r>
              <a:rPr lang="en-US" sz="1300" dirty="0">
                <a:solidFill>
                  <a:srgbClr val="424242"/>
                </a:solidFill>
                <a:latin typeface="Lato"/>
              </a:rPr>
              <a:t>   </a:t>
            </a:r>
            <a:endParaRPr lang="en-US" sz="1300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9463" y="1621241"/>
            <a:ext cx="212675" cy="22010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42596" y="54629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CHECKLIST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9463" y="2205318"/>
            <a:ext cx="212675" cy="2201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9462" y="3758771"/>
            <a:ext cx="212675" cy="2201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69749" y="4643183"/>
            <a:ext cx="212675" cy="2201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76003" y="3870755"/>
            <a:ext cx="212675" cy="2201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00768" y="4643183"/>
            <a:ext cx="212675" cy="22010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476254" y="4585502"/>
            <a:ext cx="5004812" cy="1913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dirty="0">
                <a:solidFill>
                  <a:srgbClr val="424242"/>
                </a:solidFill>
                <a:latin typeface="Lato Bold"/>
              </a:rPr>
              <a:t>E-Commerce Payment Authorizations</a:t>
            </a:r>
          </a:p>
          <a:p>
            <a:r>
              <a:rPr lang="en-US" sz="1300" dirty="0">
                <a:solidFill>
                  <a:srgbClr val="424242"/>
                </a:solidFill>
                <a:latin typeface="Lato Bold Bold"/>
              </a:rPr>
              <a:t>(Workday Student – Financials Hub – Make a Payment – Ecommerce Login – My Account – Payers – Send a payer Invitation)</a:t>
            </a:r>
          </a:p>
          <a:p>
            <a:endParaRPr lang="en-US" sz="1200" dirty="0">
              <a:solidFill>
                <a:srgbClr val="424242"/>
              </a:solidFill>
              <a:latin typeface="Lato"/>
            </a:endParaRPr>
          </a:p>
          <a:p>
            <a:endParaRPr lang="en-US" dirty="0">
              <a:solidFill>
                <a:srgbClr val="424242"/>
              </a:solidFill>
              <a:latin typeface="Lato Bold"/>
              <a:ea typeface="Lato Bold"/>
              <a:cs typeface="Lato Bold"/>
            </a:endParaRPr>
          </a:p>
          <a:p>
            <a:pPr>
              <a:lnSpc>
                <a:spcPts val="933"/>
              </a:lnSpc>
              <a:spcBef>
                <a:spcPct val="0"/>
              </a:spcBef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endParaRPr lang="en-US" dirty="0">
              <a:solidFill>
                <a:srgbClr val="424242"/>
              </a:solidFill>
              <a:latin typeface="Lato Bold"/>
              <a:ea typeface="Lato Bold"/>
              <a:cs typeface="Lato Bold"/>
            </a:endParaRPr>
          </a:p>
          <a:p>
            <a:pPr>
              <a:lnSpc>
                <a:spcPts val="1867"/>
              </a:lnSpc>
              <a:spcBef>
                <a:spcPct val="0"/>
              </a:spcBef>
            </a:pPr>
            <a:endParaRPr lang="en-US" sz="1300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id="{01834436-6295-4627-E20D-5D952C41430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00768" y="1506016"/>
            <a:ext cx="212675" cy="2201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64FE1D9-C6B0-9368-1C85-FBAAFB3D5795}"/>
              </a:ext>
            </a:extLst>
          </p:cNvPr>
          <p:cNvSpPr txBox="1"/>
          <p:nvPr/>
        </p:nvSpPr>
        <p:spPr>
          <a:xfrm>
            <a:off x="443023" y="965790"/>
            <a:ext cx="194044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/>
            <a:r>
              <a:rPr lang="en-US"/>
              <a:t> </a:t>
            </a:r>
            <a:r>
              <a:rPr lang="en-US" sz="2000" b="1">
                <a:solidFill>
                  <a:srgbClr val="9D2235"/>
                </a:solidFill>
                <a:latin typeface="Lato Black"/>
                <a:ea typeface="Lato Black"/>
                <a:cs typeface="Lato Black"/>
              </a:rPr>
              <a:t>REQUIRED</a:t>
            </a:r>
          </a:p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76532-3222-3617-F84F-EB18116D4F36}"/>
              </a:ext>
            </a:extLst>
          </p:cNvPr>
          <p:cNvSpPr txBox="1"/>
          <p:nvPr/>
        </p:nvSpPr>
        <p:spPr>
          <a:xfrm>
            <a:off x="788581" y="1461976"/>
            <a:ext cx="4253024" cy="8463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/>
            <a:r>
              <a:rPr lang="en-US" sz="1800" b="1">
                <a:solidFill>
                  <a:srgbClr val="424242"/>
                </a:solidFill>
                <a:latin typeface="Lato Bold Bold"/>
                <a:ea typeface="Lato"/>
                <a:cs typeface="Lato"/>
              </a:rPr>
              <a:t>Financial Agreement</a:t>
            </a:r>
            <a:r>
              <a:rPr lang="en-US" sz="1800" b="1" dirty="0">
                <a:solidFill>
                  <a:srgbClr val="424242"/>
                </a:solidFill>
                <a:latin typeface="Lato Bold Bold"/>
                <a:ea typeface="Lato Black"/>
                <a:cs typeface="Lato Black"/>
              </a:rPr>
              <a:t> </a:t>
            </a:r>
            <a:r>
              <a:rPr lang="en-US" sz="1800" b="1">
                <a:latin typeface="Lato Bold Bold"/>
                <a:ea typeface="Lato Black"/>
                <a:cs typeface="Lato Black"/>
              </a:rPr>
              <a:t>​</a:t>
            </a:r>
          </a:p>
          <a:p>
            <a:pPr marL="0"/>
            <a:r>
              <a:rPr lang="en-US" sz="1300">
                <a:latin typeface="Lato"/>
                <a:ea typeface="Lato"/>
                <a:cs typeface="Lato"/>
              </a:rPr>
              <a:t>(Workday Student – My Tasks - Onboarding)</a:t>
            </a:r>
          </a:p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BBA4D5-4D2E-D189-6649-7BE0BF242845}"/>
              </a:ext>
            </a:extLst>
          </p:cNvPr>
          <p:cNvSpPr txBox="1"/>
          <p:nvPr/>
        </p:nvSpPr>
        <p:spPr>
          <a:xfrm>
            <a:off x="6539023" y="1461976"/>
            <a:ext cx="4004931" cy="8463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/>
            <a:r>
              <a:rPr lang="en-US" sz="1800" b="1" dirty="0">
                <a:solidFill>
                  <a:srgbClr val="424242"/>
                </a:solidFill>
                <a:latin typeface="Lato"/>
                <a:ea typeface="Lato"/>
                <a:cs typeface="Lato"/>
              </a:rPr>
              <a:t>Student Permissions for Title IV Aid</a:t>
            </a:r>
            <a:r>
              <a:rPr lang="en-US" sz="1800" b="1" dirty="0">
                <a:latin typeface="Lato"/>
                <a:ea typeface="Lato"/>
                <a:cs typeface="Lato"/>
              </a:rPr>
              <a:t>​</a:t>
            </a:r>
          </a:p>
          <a:p>
            <a:pPr marL="0"/>
            <a:r>
              <a:rPr lang="en-US" sz="1300" dirty="0">
                <a:solidFill>
                  <a:srgbClr val="424242"/>
                </a:solidFill>
                <a:latin typeface="Lato"/>
                <a:ea typeface="Lato"/>
                <a:cs typeface="Lato"/>
              </a:rPr>
              <a:t>(Workday Student – My Tasks - Onboarding)</a:t>
            </a:r>
          </a:p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DDC466-21F2-0A33-5310-A791F9951133}"/>
              </a:ext>
            </a:extLst>
          </p:cNvPr>
          <p:cNvSpPr txBox="1"/>
          <p:nvPr/>
        </p:nvSpPr>
        <p:spPr>
          <a:xfrm>
            <a:off x="788582" y="2117651"/>
            <a:ext cx="4270745" cy="8463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/>
            <a:r>
              <a:rPr lang="en-US" sz="1800" b="1">
                <a:solidFill>
                  <a:srgbClr val="424242"/>
                </a:solidFill>
                <a:latin typeface="Lato Bold Bold"/>
                <a:ea typeface="Lato"/>
                <a:cs typeface="Lato"/>
              </a:rPr>
              <a:t>IRS 1098-T E-Consent Form</a:t>
            </a:r>
            <a:r>
              <a:rPr lang="en-US" sz="1800" b="1">
                <a:latin typeface="Lato Bold Bold"/>
                <a:ea typeface="Arial"/>
                <a:cs typeface="Arial"/>
              </a:rPr>
              <a:t>​</a:t>
            </a:r>
          </a:p>
          <a:p>
            <a:pPr marL="0"/>
            <a:r>
              <a:rPr lang="en-US" sz="1300">
                <a:solidFill>
                  <a:srgbClr val="424242"/>
                </a:solidFill>
                <a:latin typeface="Lato"/>
                <a:ea typeface="Lato"/>
                <a:cs typeface="Lato"/>
              </a:rPr>
              <a:t>(Workday Student – My Tasks - Onboarding)</a:t>
            </a:r>
          </a:p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890697-5437-10C9-6D6C-618D0E830D7D}"/>
              </a:ext>
            </a:extLst>
          </p:cNvPr>
          <p:cNvSpPr txBox="1"/>
          <p:nvPr/>
        </p:nvSpPr>
        <p:spPr>
          <a:xfrm>
            <a:off x="443023" y="2968256"/>
            <a:ext cx="609600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9D2235"/>
                </a:solidFill>
                <a:latin typeface="Lato"/>
                <a:ea typeface="Lato"/>
                <a:cs typeface="Lato"/>
              </a:rPr>
              <a:t>HIGHLY RECOMMENDED</a:t>
            </a:r>
          </a:p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6328D1-6EC7-29D0-555D-3EE77189CEF0}"/>
              </a:ext>
            </a:extLst>
          </p:cNvPr>
          <p:cNvSpPr txBox="1"/>
          <p:nvPr/>
        </p:nvSpPr>
        <p:spPr>
          <a:xfrm>
            <a:off x="788581" y="3739116"/>
            <a:ext cx="4253024" cy="8463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/>
            <a:r>
              <a:rPr lang="en-US" b="1" dirty="0">
                <a:solidFill>
                  <a:srgbClr val="424242"/>
                </a:solidFill>
                <a:latin typeface="Lato Bold Bold"/>
                <a:ea typeface="Lato"/>
                <a:cs typeface="Lato"/>
              </a:rPr>
              <a:t>Select Refunding Preference</a:t>
            </a:r>
            <a:r>
              <a:rPr lang="en-US" sz="1800" b="1" dirty="0">
                <a:latin typeface="Lato Bold Bold"/>
                <a:ea typeface="Lato"/>
                <a:cs typeface="Lato"/>
              </a:rPr>
              <a:t>​</a:t>
            </a:r>
          </a:p>
          <a:p>
            <a:pPr marL="0"/>
            <a:r>
              <a:rPr lang="en-US" sz="1300" dirty="0">
                <a:latin typeface="Lato Bold Bold"/>
                <a:ea typeface="Lato"/>
                <a:cs typeface="Lato"/>
              </a:rPr>
              <a:t>(Workday Student – Financials Hub – </a:t>
            </a:r>
            <a:r>
              <a:rPr lang="en-US" sz="1300" dirty="0" err="1">
                <a:latin typeface="Lato Bold Bold"/>
                <a:ea typeface="Lato"/>
                <a:cs typeface="Lato"/>
              </a:rPr>
              <a:t>BankMobile</a:t>
            </a:r>
            <a:r>
              <a:rPr lang="en-US" sz="1300" dirty="0">
                <a:latin typeface="Lato Bold Bold"/>
                <a:ea typeface="Lato"/>
                <a:cs typeface="Lato"/>
              </a:rPr>
              <a:t>)​</a:t>
            </a:r>
          </a:p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5F938A-7942-A9A9-AB9A-B2AD4CC2DCE9}"/>
              </a:ext>
            </a:extLst>
          </p:cNvPr>
          <p:cNvSpPr txBox="1"/>
          <p:nvPr/>
        </p:nvSpPr>
        <p:spPr>
          <a:xfrm>
            <a:off x="800629" y="4571498"/>
            <a:ext cx="5004812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/>
            <a:r>
              <a:rPr lang="en-US" sz="1700" b="1" dirty="0">
                <a:solidFill>
                  <a:srgbClr val="424242"/>
                </a:solidFill>
                <a:latin typeface="Lato Bold Bold"/>
                <a:ea typeface="Lato"/>
                <a:cs typeface="Lato"/>
              </a:rPr>
              <a:t>Parent/Family Workday Student Authorizations</a:t>
            </a:r>
            <a:r>
              <a:rPr lang="en-US" b="1" dirty="0">
                <a:latin typeface="Lato Bold Bold"/>
                <a:ea typeface="Lato"/>
                <a:cs typeface="Lato"/>
              </a:rPr>
              <a:t>​</a:t>
            </a:r>
          </a:p>
          <a:p>
            <a:pPr marL="0"/>
            <a:r>
              <a:rPr lang="en-US" sz="1300" dirty="0">
                <a:solidFill>
                  <a:srgbClr val="424242"/>
                </a:solidFill>
                <a:latin typeface="Lato Bold Bold"/>
                <a:ea typeface="Lato"/>
                <a:cs typeface="Lato"/>
              </a:rPr>
              <a:t>(Workday Student – Profile – Contacts – Friends and Family – Add –Done </a:t>
            </a:r>
            <a:r>
              <a:rPr lang="en-US" sz="1300" dirty="0">
                <a:latin typeface="Lato Bold Bold"/>
                <a:ea typeface="Lato"/>
                <a:cs typeface="Lato"/>
              </a:rPr>
              <a:t>​</a:t>
            </a:r>
            <a:r>
              <a:rPr lang="en-US" sz="1300" dirty="0">
                <a:solidFill>
                  <a:srgbClr val="424242"/>
                </a:solidFill>
                <a:latin typeface="Lato Bold Bold"/>
                <a:ea typeface="Lato"/>
                <a:cs typeface="Lato"/>
              </a:rPr>
              <a:t>– Actions – Manage My Permissions for My Third Party)</a:t>
            </a:r>
            <a:r>
              <a:rPr lang="en-US" sz="1300" dirty="0">
                <a:latin typeface="Lato Bold Bold"/>
                <a:ea typeface="Lato"/>
                <a:cs typeface="Lato"/>
              </a:rPr>
              <a:t>​</a:t>
            </a:r>
          </a:p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F9932B-C401-0F8B-B8C5-488D100684E0}"/>
              </a:ext>
            </a:extLst>
          </p:cNvPr>
          <p:cNvSpPr txBox="1"/>
          <p:nvPr/>
        </p:nvSpPr>
        <p:spPr>
          <a:xfrm>
            <a:off x="6388395" y="3756837"/>
            <a:ext cx="6096000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/>
            <a:r>
              <a:rPr lang="en-US" b="1">
                <a:solidFill>
                  <a:srgbClr val="424242"/>
                </a:solidFill>
                <a:latin typeface="Lato Bold Bold"/>
                <a:ea typeface="Lato"/>
                <a:cs typeface="Lato"/>
              </a:rPr>
              <a:t>FERPA 3rd Party Release</a:t>
            </a:r>
            <a:r>
              <a:rPr lang="en-US" b="1">
                <a:latin typeface="Lato Bold Bold"/>
                <a:ea typeface="Lato"/>
                <a:cs typeface="Lato"/>
              </a:rPr>
              <a:t>​</a:t>
            </a:r>
          </a:p>
          <a:p>
            <a:r>
              <a:rPr lang="en-US" sz="1300">
                <a:latin typeface="Lato Bold Bold"/>
              </a:rPr>
              <a:t>(Workday Student – Profile – Contacts – Friends and Family – Add –Done </a:t>
            </a:r>
            <a:r>
              <a:rPr lang="en-US" sz="1300">
                <a:latin typeface="Lato Bold Bold"/>
                <a:ea typeface="Lato"/>
                <a:cs typeface="Lato"/>
              </a:rPr>
              <a:t>​</a:t>
            </a:r>
            <a:endParaRPr lang="en-US" sz="1300">
              <a:latin typeface="Lato Bold Bold"/>
            </a:endParaRPr>
          </a:p>
          <a:p>
            <a:r>
              <a:rPr lang="en-US" sz="1300">
                <a:solidFill>
                  <a:srgbClr val="424242"/>
                </a:solidFill>
                <a:latin typeface="Lato Bold Bold"/>
                <a:ea typeface="Lato"/>
                <a:cs typeface="Lato"/>
              </a:rPr>
              <a:t>– Actions – Manage My Permissions for My Third Party)</a:t>
            </a:r>
            <a:endParaRPr lang="en-US" sz="1300"/>
          </a:p>
          <a:p>
            <a:pPr marL="0" algn="ctr"/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901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3100" y="1946404"/>
            <a:ext cx="430085" cy="4300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1" y="2805683"/>
            <a:ext cx="427999" cy="4279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3305" y="3512721"/>
            <a:ext cx="427999" cy="4279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5055" y="4309719"/>
            <a:ext cx="425913" cy="64777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42596" y="54629"/>
            <a:ext cx="10929462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CONNECT WITH US!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11318" y="1627698"/>
            <a:ext cx="4123307" cy="621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4"/>
              </a:lnSpc>
            </a:pPr>
            <a:r>
              <a:rPr lang="en-US" sz="2300" u="sng" dirty="0">
                <a:solidFill>
                  <a:srgbClr val="9D2235"/>
                </a:solidFill>
                <a:latin typeface="Lato Bold"/>
              </a:rPr>
              <a:t>treasurer.uark.edu</a:t>
            </a:r>
            <a:r>
              <a:rPr lang="en-US" sz="2300" dirty="0">
                <a:solidFill>
                  <a:srgbClr val="9D2235"/>
                </a:solidFill>
                <a:latin typeface="Lato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11318" y="4669628"/>
            <a:ext cx="3960003" cy="32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424242"/>
                </a:solidFill>
                <a:latin typeface="Lato"/>
              </a:rPr>
              <a:t>Monday - Friday 8 a.m. to 5 p.m.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80434" y="1891490"/>
            <a:ext cx="4959117" cy="741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7"/>
              </a:lnSpc>
            </a:pPr>
            <a:endParaRPr lang="en-US" sz="1667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117"/>
              </a:lnSpc>
            </a:pPr>
            <a:endParaRPr lang="en-US" sz="1667" dirty="0">
              <a:solidFill>
                <a:srgbClr val="424242"/>
              </a:solidFill>
              <a:latin typeface="Lato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11318" y="2513582"/>
            <a:ext cx="3827363" cy="2109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4"/>
              </a:lnSpc>
            </a:pPr>
            <a:r>
              <a:rPr lang="en-US" sz="2333" dirty="0" err="1">
                <a:solidFill>
                  <a:srgbClr val="424242"/>
                </a:solidFill>
                <a:latin typeface="Lato"/>
              </a:rPr>
              <a:t>treainfo@uark.edu</a:t>
            </a:r>
            <a:endParaRPr lang="en-US" sz="2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5834"/>
              </a:lnSpc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479-575-5651</a:t>
            </a:r>
          </a:p>
          <a:p>
            <a:pPr>
              <a:lnSpc>
                <a:spcPts val="5834"/>
              </a:lnSpc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640 N. Garland Ave. Ste. 108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6220" y="1161272"/>
            <a:ext cx="5014455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999" b="1" dirty="0">
                <a:solidFill>
                  <a:srgbClr val="9D2235"/>
                </a:solidFill>
                <a:latin typeface="Lato Bold Bold"/>
              </a:rPr>
              <a:t>CONTACT INFORMATION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21B39B-70FF-931B-8A08-F0711D7B1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9031" y="1109196"/>
            <a:ext cx="6405245" cy="42726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52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37576" y="1639466"/>
            <a:ext cx="9316847" cy="3577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33"/>
              </a:lnSpc>
            </a:pPr>
            <a:r>
              <a:rPr lang="en-US" sz="8000" b="1" dirty="0">
                <a:solidFill>
                  <a:srgbClr val="FFFFFF"/>
                </a:solidFill>
                <a:latin typeface="Lato Bold Bold"/>
              </a:rPr>
              <a:t>INFORMATION &amp; TECHONOLOGY SERVICES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73144" y="5610864"/>
            <a:ext cx="2333056" cy="56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63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63680" y="1035920"/>
            <a:ext cx="4388374" cy="23404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63680" y="3481615"/>
            <a:ext cx="4388374" cy="234046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42596" y="54629"/>
            <a:ext cx="9572965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>
                <a:solidFill>
                  <a:srgbClr val="FFFFFF"/>
                </a:solidFill>
                <a:latin typeface="Lato Bold Bold"/>
              </a:rPr>
              <a:t>GET STARTED WITH TECH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7504" y="2012260"/>
            <a:ext cx="5099821" cy="2920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3793" lvl="1" indent="-251896" algn="just">
              <a:lnSpc>
                <a:spcPts val="3267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UARK Account</a:t>
            </a:r>
          </a:p>
          <a:p>
            <a:pPr marL="503793" lvl="1" indent="-251896" algn="just">
              <a:lnSpc>
                <a:spcPts val="3267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Wi-Fi</a:t>
            </a:r>
          </a:p>
          <a:p>
            <a:pPr marL="503793" lvl="1" indent="-251896" algn="just">
              <a:lnSpc>
                <a:spcPts val="3267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Email</a:t>
            </a:r>
          </a:p>
          <a:p>
            <a:pPr marL="503793" lvl="1" indent="-251896" algn="just">
              <a:lnSpc>
                <a:spcPts val="3267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Workday Student</a:t>
            </a:r>
          </a:p>
          <a:p>
            <a:pPr marL="503793" lvl="1" indent="-251896" algn="just">
              <a:lnSpc>
                <a:spcPts val="3267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Blackboard</a:t>
            </a:r>
          </a:p>
          <a:p>
            <a:pPr marL="503793" lvl="1" indent="-251896" algn="just">
              <a:lnSpc>
                <a:spcPts val="3267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Software</a:t>
            </a:r>
          </a:p>
          <a:p>
            <a:pPr marL="503793" lvl="1" indent="-251896" algn="just">
              <a:lnSpc>
                <a:spcPts val="3267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Printing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7504" y="1369541"/>
            <a:ext cx="4207261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999" b="1">
                <a:solidFill>
                  <a:srgbClr val="9D2235"/>
                </a:solidFill>
                <a:latin typeface="Lato Bold Bold"/>
              </a:rPr>
              <a:t>VISIT TECH.UARK.EDU</a:t>
            </a:r>
          </a:p>
        </p:txBody>
      </p:sp>
    </p:spTree>
    <p:extLst>
      <p:ext uri="{BB962C8B-B14F-4D97-AF65-F5344CB8AC3E}">
        <p14:creationId xmlns:p14="http://schemas.microsoft.com/office/powerpoint/2010/main" val="3939217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6199" y="1079574"/>
            <a:ext cx="3636965" cy="469885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31520" y="54629"/>
            <a:ext cx="10853928" cy="543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DON’T GET FRUSTRATED, GET HELP!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68876" y="1255900"/>
            <a:ext cx="5720199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800" dirty="0">
                <a:solidFill>
                  <a:srgbClr val="424242"/>
                </a:solidFill>
                <a:latin typeface="Lato Bold"/>
              </a:rPr>
              <a:t>Tech Help is available 24/7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48515" y="1937042"/>
            <a:ext cx="6135208" cy="5049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2400" dirty="0">
                <a:solidFill>
                  <a:srgbClr val="424242"/>
                </a:solidFill>
                <a:latin typeface="Lato"/>
              </a:rPr>
              <a:t>In person at the </a:t>
            </a:r>
            <a:r>
              <a:rPr lang="en-US" sz="2400" b="1" dirty="0">
                <a:solidFill>
                  <a:srgbClr val="424242"/>
                </a:solidFill>
                <a:latin typeface="Lato"/>
              </a:rPr>
              <a:t>IT Help Desk </a:t>
            </a:r>
            <a:r>
              <a:rPr lang="en-US" sz="2400" dirty="0">
                <a:solidFill>
                  <a:srgbClr val="424242"/>
                </a:solidFill>
                <a:latin typeface="Lato"/>
              </a:rPr>
              <a:t>in the Union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endParaRPr lang="en-US" sz="2400" dirty="0">
              <a:solidFill>
                <a:srgbClr val="424242"/>
              </a:solidFill>
              <a:latin typeface="Lato"/>
            </a:endParaRP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2400" dirty="0">
                <a:solidFill>
                  <a:srgbClr val="424242"/>
                </a:solidFill>
                <a:latin typeface="Lato"/>
              </a:rPr>
              <a:t>Online chat at </a:t>
            </a:r>
            <a:r>
              <a:rPr lang="en-US" sz="2400" b="1" dirty="0">
                <a:solidFill>
                  <a:srgbClr val="9A2133"/>
                </a:solidFill>
                <a:latin typeface="Lato"/>
              </a:rPr>
              <a:t>help.uark.edu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endParaRPr lang="en-US" sz="2400" b="1" dirty="0">
              <a:solidFill>
                <a:srgbClr val="9A2133"/>
              </a:solidFill>
              <a:latin typeface="Lato"/>
            </a:endParaRP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2400" dirty="0">
                <a:solidFill>
                  <a:srgbClr val="424242"/>
                </a:solidFill>
                <a:latin typeface="Lato"/>
              </a:rPr>
              <a:t>By phone at 479-575-HELP (2905)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endParaRPr lang="en-US" sz="2400" dirty="0">
              <a:solidFill>
                <a:srgbClr val="424242"/>
              </a:solidFill>
              <a:latin typeface="Lato"/>
            </a:endParaRP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2400" dirty="0">
                <a:solidFill>
                  <a:srgbClr val="424242"/>
                </a:solidFill>
                <a:latin typeface="Lato"/>
              </a:rPr>
              <a:t>Blackboard support at </a:t>
            </a:r>
            <a:r>
              <a:rPr lang="en-US" sz="2400" b="1" dirty="0">
                <a:solidFill>
                  <a:srgbClr val="9A2133"/>
                </a:solidFill>
                <a:latin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bbhelp@uark.edu</a:t>
            </a:r>
            <a:endParaRPr lang="en-US" sz="2400" b="1" dirty="0">
              <a:solidFill>
                <a:srgbClr val="9A2133"/>
              </a:solidFill>
              <a:latin typeface="Lato"/>
            </a:endParaRP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endParaRPr lang="en-US" sz="2400" b="1" dirty="0">
              <a:solidFill>
                <a:srgbClr val="9A2133"/>
              </a:solidFill>
              <a:latin typeface="Lato"/>
            </a:endParaRP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</a:rPr>
              <a:t>Computer labs are available at multiple locations across campus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endParaRPr lang="en-US" sz="2400" b="1" dirty="0">
              <a:solidFill>
                <a:srgbClr val="9A2133"/>
              </a:solidFill>
              <a:latin typeface="Lato"/>
            </a:endParaRPr>
          </a:p>
          <a:p>
            <a:pPr>
              <a:lnSpc>
                <a:spcPts val="2799"/>
              </a:lnSpc>
            </a:pPr>
            <a:endParaRPr lang="en-US" sz="1999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799"/>
              </a:lnSpc>
            </a:pPr>
            <a:endParaRPr lang="en-US" sz="1999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266"/>
              </a:lnSpc>
            </a:pPr>
            <a:endParaRPr lang="en-US" sz="2333" dirty="0">
              <a:solidFill>
                <a:srgbClr val="424242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419730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796075" y="1183527"/>
            <a:ext cx="0" cy="4514083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4451495" y="292242"/>
            <a:ext cx="3289011" cy="754841"/>
            <a:chOff x="0" y="0"/>
            <a:chExt cx="1299362" cy="29820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99362" cy="298209"/>
            </a:xfrm>
            <a:custGeom>
              <a:avLst/>
              <a:gdLst/>
              <a:ahLst/>
              <a:cxnLst/>
              <a:rect l="l" t="t" r="r" b="b"/>
              <a:pathLst>
                <a:path w="1299362" h="298209">
                  <a:moveTo>
                    <a:pt x="0" y="0"/>
                  </a:moveTo>
                  <a:lnTo>
                    <a:pt x="1299362" y="0"/>
                  </a:lnTo>
                  <a:lnTo>
                    <a:pt x="129936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0348" y="2633664"/>
            <a:ext cx="3801410" cy="33608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908663" y="6211757"/>
            <a:ext cx="7473827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STUDENT TECHNOLOGY CENTER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87098" y="1226273"/>
            <a:ext cx="4526902" cy="480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800" b="1" dirty="0">
                <a:solidFill>
                  <a:srgbClr val="9D2235"/>
                </a:solidFill>
                <a:latin typeface="Lato Bold Bold"/>
              </a:rPr>
              <a:t>YOU CAN BORROW: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87098" y="1854165"/>
            <a:ext cx="2460683" cy="1760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Laptops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Calculators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Cameras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Recorders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endParaRPr lang="en-US" sz="1999" dirty="0">
              <a:solidFill>
                <a:srgbClr val="424242"/>
              </a:solidFill>
              <a:latin typeface="Lat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92944" y="3588358"/>
            <a:ext cx="4103109" cy="480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800" b="1" dirty="0">
                <a:solidFill>
                  <a:srgbClr val="9D2235"/>
                </a:solidFill>
                <a:latin typeface="Lato Bold Bold"/>
              </a:rPr>
              <a:t>YOU CAN CREATE: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103039" y="4116966"/>
            <a:ext cx="5729296" cy="1760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Digital Media Lab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Audio and Video Production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Photography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Graphics &amp; Animation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endParaRPr lang="en-US" sz="1999" dirty="0">
              <a:solidFill>
                <a:srgbClr val="424242"/>
              </a:solidFill>
              <a:latin typeface="Lat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629625" y="434552"/>
            <a:ext cx="2932751" cy="52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3"/>
              </a:lnSpc>
            </a:pPr>
            <a:r>
              <a:rPr lang="en-US" sz="1467" b="1" dirty="0">
                <a:solidFill>
                  <a:srgbClr val="424242"/>
                </a:solidFill>
                <a:latin typeface="Lato Bold Bold"/>
              </a:rPr>
              <a:t>3RD FLOOR ARKANSAS UNION</a:t>
            </a:r>
          </a:p>
          <a:p>
            <a:pPr algn="ctr">
              <a:lnSpc>
                <a:spcPts val="2053"/>
              </a:lnSpc>
            </a:pPr>
            <a:r>
              <a:rPr lang="en-US" sz="1467" b="1" dirty="0">
                <a:solidFill>
                  <a:srgbClr val="424242"/>
                </a:solidFill>
                <a:latin typeface="Lato Bold Bold"/>
              </a:rPr>
              <a:t>Monday - Friday 8 a.m. to 10 p.m.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44499" y="1680692"/>
            <a:ext cx="3197997" cy="1760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Green Screen Kits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Gaming Consoles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Audio Recorders &amp; Microphones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Projectors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7D2C11-3777-DE90-B808-0A7B4C693AD7}"/>
              </a:ext>
            </a:extLst>
          </p:cNvPr>
          <p:cNvSpPr txBox="1"/>
          <p:nvPr/>
        </p:nvSpPr>
        <p:spPr>
          <a:xfrm>
            <a:off x="346391" y="1174423"/>
            <a:ext cx="3324255" cy="572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en-US" sz="2800" b="1" dirty="0">
                <a:solidFill>
                  <a:srgbClr val="9D2235"/>
                </a:solidFill>
                <a:latin typeface="Lato Bold Bold"/>
              </a:rPr>
              <a:t>YOU CAN PLAY: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12DF28-E220-5E40-8553-C9F6809796C7}"/>
              </a:ext>
            </a:extLst>
          </p:cNvPr>
          <p:cNvSpPr txBox="1"/>
          <p:nvPr/>
        </p:nvSpPr>
        <p:spPr>
          <a:xfrm>
            <a:off x="146304" y="1732187"/>
            <a:ext cx="5559550" cy="769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dirty="0">
                <a:solidFill>
                  <a:srgbClr val="424242"/>
                </a:solidFill>
                <a:latin typeface="Lato"/>
              </a:rPr>
              <a:t>Alienware gaming PCs available for walk-in use 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dirty="0">
                <a:solidFill>
                  <a:srgbClr val="424242"/>
                </a:solidFill>
                <a:latin typeface="Lato"/>
              </a:rPr>
              <a:t>Reservable Console Stations</a:t>
            </a:r>
          </a:p>
        </p:txBody>
      </p:sp>
    </p:spTree>
    <p:extLst>
      <p:ext uri="{BB962C8B-B14F-4D97-AF65-F5344CB8AC3E}">
        <p14:creationId xmlns:p14="http://schemas.microsoft.com/office/powerpoint/2010/main" val="763094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54629"/>
            <a:ext cx="7772915" cy="54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CYBERSECURITY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56406" y="832619"/>
            <a:ext cx="6332669" cy="485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999" b="1" dirty="0">
                <a:solidFill>
                  <a:srgbClr val="9D2235"/>
                </a:solidFill>
                <a:latin typeface="Lato Bold Bold"/>
              </a:rPr>
              <a:t>IMPORTANT THINGS TO KNOW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71416" y="1662778"/>
            <a:ext cx="6180569" cy="3914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Do not share your login credentials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Be wary of email and text scams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Do not click on suspicious links or attachments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Use strong passwords / password manager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Keep your operating systems, browsers, and software updated 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Enable the built-in antivirus tool Windows Defender on Windows devices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Do not leave devices unattended in public spaces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Limit the personal information you post online</a:t>
            </a:r>
          </a:p>
          <a:p>
            <a:pPr>
              <a:lnSpc>
                <a:spcPts val="2799"/>
              </a:lnSpc>
            </a:pPr>
            <a:endParaRPr lang="en-US" sz="1999" dirty="0">
              <a:solidFill>
                <a:srgbClr val="424242"/>
              </a:solidFill>
              <a:latin typeface="Lato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6256" y="871006"/>
            <a:ext cx="3941945" cy="26905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6256" y="3429000"/>
            <a:ext cx="3939307" cy="262870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7" y="11497"/>
            <a:ext cx="11737227" cy="528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2800" b="1" spc="153" dirty="0">
                <a:solidFill>
                  <a:srgbClr val="FFFFFF"/>
                </a:solidFill>
                <a:latin typeface="Lato Bold Bold"/>
              </a:rPr>
              <a:t>MINIMUM UNIVERSITY TECHNOLOGY RECOMMENDATIONS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1666135"/>
            <a:ext cx="5014455" cy="3555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00" lvl="1" indent="-215900">
              <a:lnSpc>
                <a:spcPts val="2799"/>
              </a:lnSpc>
              <a:buFont typeface="Arial"/>
              <a:buChar char="•"/>
            </a:pPr>
            <a:r>
              <a:rPr lang="en-US" sz="2400" dirty="0">
                <a:solidFill>
                  <a:srgbClr val="424242"/>
                </a:solidFill>
                <a:latin typeface="Lato"/>
                <a:ea typeface="Lato"/>
                <a:cs typeface="Lato"/>
              </a:rPr>
              <a:t>Processor: U5+ or M2+</a:t>
            </a:r>
          </a:p>
          <a:p>
            <a:pPr marL="431800" lvl="1" indent="-215900">
              <a:lnSpc>
                <a:spcPts val="2799"/>
              </a:lnSpc>
              <a:buFont typeface="Arial"/>
              <a:buChar char="•"/>
            </a:pPr>
            <a:r>
              <a:rPr lang="en-US" sz="2400" dirty="0">
                <a:solidFill>
                  <a:srgbClr val="424242"/>
                </a:solidFill>
                <a:latin typeface="Lato"/>
                <a:ea typeface="Lato"/>
                <a:cs typeface="Lato"/>
              </a:rPr>
              <a:t>Memory/RAM: 16GB</a:t>
            </a:r>
          </a:p>
          <a:p>
            <a:pPr marL="431800" lvl="1" indent="-215900">
              <a:lnSpc>
                <a:spcPts val="2799"/>
              </a:lnSpc>
              <a:buFont typeface="Arial"/>
              <a:buChar char="•"/>
            </a:pPr>
            <a:r>
              <a:rPr lang="en-US" sz="2400" dirty="0">
                <a:solidFill>
                  <a:srgbClr val="424242"/>
                </a:solidFill>
                <a:latin typeface="Lato"/>
                <a:ea typeface="Lato"/>
                <a:cs typeface="Lato"/>
              </a:rPr>
              <a:t>Hard Drive/Storage: 256GB</a:t>
            </a:r>
          </a:p>
          <a:p>
            <a:pPr marL="431800" lvl="1" indent="-215900">
              <a:lnSpc>
                <a:spcPts val="2799"/>
              </a:lnSpc>
              <a:buFont typeface="Arial"/>
              <a:buChar char="•"/>
            </a:pPr>
            <a:r>
              <a:rPr lang="en-US" sz="2400" dirty="0">
                <a:solidFill>
                  <a:srgbClr val="424242"/>
                </a:solidFill>
                <a:latin typeface="Lato"/>
                <a:ea typeface="Lato"/>
                <a:cs typeface="Lato"/>
              </a:rPr>
              <a:t>Webcam</a:t>
            </a:r>
          </a:p>
          <a:p>
            <a:pPr marL="431800" lvl="1" indent="-215900">
              <a:lnSpc>
                <a:spcPts val="2799"/>
              </a:lnSpc>
              <a:buFont typeface="Arial"/>
              <a:buChar char="•"/>
            </a:pPr>
            <a:r>
              <a:rPr lang="en-US" sz="2400" dirty="0">
                <a:solidFill>
                  <a:srgbClr val="424242"/>
                </a:solidFill>
                <a:latin typeface="Lato"/>
                <a:ea typeface="Lato"/>
                <a:cs typeface="Lato"/>
              </a:rPr>
              <a:t>3-Year Accidental Damage Warranty</a:t>
            </a:r>
          </a:p>
          <a:p>
            <a:pPr marL="431800" lvl="1" indent="-215900">
              <a:lnSpc>
                <a:spcPts val="2799"/>
              </a:lnSpc>
              <a:buFont typeface="Arial"/>
              <a:buChar char="•"/>
            </a:pPr>
            <a:r>
              <a:rPr lang="en-US" sz="2400" dirty="0">
                <a:solidFill>
                  <a:srgbClr val="424242"/>
                </a:solidFill>
                <a:latin typeface="Lato"/>
                <a:ea typeface="Lato"/>
                <a:cs typeface="Lato"/>
              </a:rPr>
              <a:t>Microsoft Office</a:t>
            </a:r>
          </a:p>
          <a:p>
            <a:pPr marL="431800" lvl="1" indent="-215900">
              <a:lnSpc>
                <a:spcPts val="2799"/>
              </a:lnSpc>
              <a:buFont typeface="Arial"/>
              <a:buChar char="•"/>
            </a:pPr>
            <a:endParaRPr lang="en-US" sz="2400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 marL="431800" lvl="1" indent="-215900">
              <a:lnSpc>
                <a:spcPts val="2799"/>
              </a:lnSpc>
              <a:buFont typeface="Arial"/>
              <a:buChar char="•"/>
            </a:pPr>
            <a:endParaRPr lang="en-US" sz="2400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 marL="215900" lvl="1">
              <a:lnSpc>
                <a:spcPts val="2799"/>
              </a:lnSpc>
            </a:pPr>
            <a:r>
              <a:rPr lang="en-US" sz="2000" i="1" dirty="0">
                <a:solidFill>
                  <a:srgbClr val="424242"/>
                </a:solidFill>
                <a:latin typeface="Lato"/>
                <a:ea typeface="Lato"/>
                <a:cs typeface="Lato"/>
              </a:rPr>
              <a:t>Note: Chromebooks are not recommended</a:t>
            </a:r>
          </a:p>
        </p:txBody>
      </p:sp>
      <p:sp>
        <p:nvSpPr>
          <p:cNvPr id="12" name="AutoShape 12"/>
          <p:cNvSpPr/>
          <p:nvPr/>
        </p:nvSpPr>
        <p:spPr>
          <a:xfrm flipH="1">
            <a:off x="6065558" y="866760"/>
            <a:ext cx="30442" cy="380688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6264715" y="1674473"/>
            <a:ext cx="5707616" cy="382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400" dirty="0">
                <a:solidFill>
                  <a:srgbClr val="424242"/>
                </a:solidFill>
                <a:latin typeface="Lato "/>
                <a:ea typeface="Lato Bold"/>
                <a:cs typeface="Lato Bold"/>
              </a:rPr>
              <a:t>Colleges recommending the minimum: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63632" y="2355350"/>
            <a:ext cx="5014455" cy="1040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00" lvl="1" indent="-215900">
              <a:lnSpc>
                <a:spcPts val="2799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Fulbright College of Arts and Sciences</a:t>
            </a:r>
          </a:p>
          <a:p>
            <a:pPr marL="431800" lvl="1" indent="-215900">
              <a:lnSpc>
                <a:spcPts val="2799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  <a:ea typeface="Lato"/>
                <a:cs typeface="Lato"/>
              </a:rPr>
              <a:t>Sam M. Walton College of Business</a:t>
            </a:r>
          </a:p>
          <a:p>
            <a:pPr marL="431800" lvl="1" indent="-215900">
              <a:lnSpc>
                <a:spcPts val="2799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  <a:ea typeface="Lato"/>
                <a:cs typeface="Lato"/>
              </a:rPr>
              <a:t>School of Law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AF6184-2BA9-2DEA-BE53-99464BFF5825}"/>
              </a:ext>
            </a:extLst>
          </p:cNvPr>
          <p:cNvSpPr txBox="1"/>
          <p:nvPr/>
        </p:nvSpPr>
        <p:spPr>
          <a:xfrm>
            <a:off x="2195713" y="5060577"/>
            <a:ext cx="7800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8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07328" y="2144265"/>
            <a:ext cx="430085" cy="4300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7328" y="2807405"/>
            <a:ext cx="427999" cy="4279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09414" y="3533493"/>
            <a:ext cx="427999" cy="42799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54629"/>
            <a:ext cx="10929462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TREASURER'S OFFICE &amp; STUDENT ACCOUNTS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45545" y="1825560"/>
            <a:ext cx="4123307" cy="285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4"/>
              </a:lnSpc>
            </a:pPr>
            <a:r>
              <a:rPr lang="en-US" sz="2300" u="sng" dirty="0">
                <a:solidFill>
                  <a:srgbClr val="9D2235"/>
                </a:solidFill>
                <a:latin typeface="Lato Bold"/>
              </a:rPr>
              <a:t>treasurer.uark.edu</a:t>
            </a:r>
          </a:p>
          <a:p>
            <a:pPr>
              <a:lnSpc>
                <a:spcPts val="5834"/>
              </a:lnSpc>
            </a:pPr>
            <a:r>
              <a:rPr lang="en-US" sz="2300" dirty="0">
                <a:solidFill>
                  <a:srgbClr val="424242"/>
                </a:solidFill>
                <a:latin typeface="Lato"/>
              </a:rPr>
              <a:t>treainfo@uark.edu</a:t>
            </a:r>
            <a:endParaRPr lang="en-US" sz="2300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>
              <a:lnSpc>
                <a:spcPts val="5834"/>
              </a:lnSpc>
            </a:pPr>
            <a:r>
              <a:rPr lang="en-US" sz="2300" dirty="0">
                <a:solidFill>
                  <a:srgbClr val="424242"/>
                </a:solidFill>
                <a:latin typeface="Lato"/>
              </a:rPr>
              <a:t>479-575-5651</a:t>
            </a:r>
            <a:endParaRPr lang="en-US" sz="2300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>
              <a:lnSpc>
                <a:spcPts val="5834"/>
              </a:lnSpc>
            </a:pPr>
            <a:r>
              <a:rPr lang="en-US" sz="2300" dirty="0">
                <a:solidFill>
                  <a:srgbClr val="424242"/>
                </a:solidFill>
                <a:latin typeface="Lato"/>
              </a:rPr>
              <a:t>640 N. Garland Ave. Ste. 108</a:t>
            </a:r>
            <a:endParaRPr lang="en-US" sz="2300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41164" y="4317791"/>
            <a:ext cx="425913" cy="64777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85800" y="1298510"/>
            <a:ext cx="2693194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>
                <a:solidFill>
                  <a:srgbClr val="9D2235"/>
                </a:solidFill>
                <a:latin typeface="Lato Bold Bold"/>
              </a:rPr>
              <a:t>WHAT WE DO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07328" y="1298510"/>
            <a:ext cx="4046406" cy="485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>
                <a:solidFill>
                  <a:srgbClr val="9D2235"/>
                </a:solidFill>
                <a:latin typeface="Lato Bold Bold"/>
              </a:rPr>
              <a:t>CONNECT WITH US!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5801" y="2029106"/>
            <a:ext cx="3960003" cy="3343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Student Invoices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Cashiering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Account Inquiries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Tuition Waivers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3rd Party Billing 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Payroll Deductions for Employees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Collections</a:t>
            </a:r>
          </a:p>
        </p:txBody>
      </p:sp>
      <p:sp>
        <p:nvSpPr>
          <p:cNvPr id="16" name="AutoShape 16"/>
          <p:cNvSpPr/>
          <p:nvPr/>
        </p:nvSpPr>
        <p:spPr>
          <a:xfrm>
            <a:off x="4652153" y="1171959"/>
            <a:ext cx="0" cy="4514083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6645545" y="4677700"/>
            <a:ext cx="3960003" cy="32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424242"/>
                </a:solidFill>
                <a:latin typeface="Lato"/>
              </a:rPr>
              <a:t>Monday - Friday 8 a.m. to 5 p.m.</a:t>
            </a:r>
          </a:p>
        </p:txBody>
      </p:sp>
    </p:spTree>
    <p:extLst>
      <p:ext uri="{BB962C8B-B14F-4D97-AF65-F5344CB8AC3E}">
        <p14:creationId xmlns:p14="http://schemas.microsoft.com/office/powerpoint/2010/main" val="3665099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7" y="54629"/>
            <a:ext cx="9911303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>
                <a:solidFill>
                  <a:srgbClr val="FFFFFF"/>
                </a:solidFill>
                <a:latin typeface="Lato Bold Bold"/>
              </a:rPr>
              <a:t>WHAT TECH TO BUY FOR YOUR MAJOR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1072184"/>
            <a:ext cx="5014455" cy="38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>
                <a:solidFill>
                  <a:srgbClr val="424242"/>
                </a:solidFill>
                <a:latin typeface="Lato Bold"/>
              </a:rPr>
              <a:t>Recommends a Mac: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1666135"/>
            <a:ext cx="5014455" cy="1401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School of Journalism &amp; Strategic Media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School of Art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Music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424242"/>
                </a:solidFill>
                <a:latin typeface="Lato"/>
              </a:rPr>
              <a:t>Bachelor of Science in Data Science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5800" y="3228236"/>
            <a:ext cx="5014455" cy="38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dirty="0">
                <a:solidFill>
                  <a:srgbClr val="424242"/>
                </a:solidFill>
                <a:latin typeface="Lato Bold"/>
              </a:rPr>
              <a:t>Recommends Windows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800" y="3791268"/>
            <a:ext cx="5014455" cy="176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College of Education and Health Professions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Walton College of Business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Dale Bumpers College of Agriculture, Food &amp; Life Sciences </a:t>
            </a:r>
          </a:p>
        </p:txBody>
      </p:sp>
      <p:sp>
        <p:nvSpPr>
          <p:cNvPr id="12" name="AutoShape 12"/>
          <p:cNvSpPr/>
          <p:nvPr/>
        </p:nvSpPr>
        <p:spPr>
          <a:xfrm flipH="1">
            <a:off x="6102350" y="1123019"/>
            <a:ext cx="24092" cy="432033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6491745" y="1072184"/>
            <a:ext cx="5014455" cy="38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dirty="0">
                <a:solidFill>
                  <a:srgbClr val="424242"/>
                </a:solidFill>
                <a:latin typeface="Lato Bold"/>
              </a:rPr>
              <a:t>Requires a Mac: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491745" y="1666135"/>
            <a:ext cx="5014455" cy="32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Bachelor of Fine Arts in Graphic Design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91745" y="2320185"/>
            <a:ext cx="5014455" cy="38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dirty="0">
                <a:solidFill>
                  <a:srgbClr val="424242"/>
                </a:solidFill>
                <a:latin typeface="Lato Bold"/>
              </a:rPr>
              <a:t>Requires Windows: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91745" y="2914968"/>
            <a:ext cx="5014455" cy="1042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Fay Jones School of Architecture &amp; Design </a:t>
            </a:r>
          </a:p>
          <a:p>
            <a:pPr marL="431820" lvl="1" indent="-215909">
              <a:lnSpc>
                <a:spcPts val="2799"/>
              </a:lnSpc>
              <a:buFont typeface="Arial"/>
              <a:buChar char="•"/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College of Engineering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C8A256-895E-CD71-A9B8-0DE47C85A3E4}"/>
              </a:ext>
            </a:extLst>
          </p:cNvPr>
          <p:cNvSpPr txBox="1"/>
          <p:nvPr/>
        </p:nvSpPr>
        <p:spPr>
          <a:xfrm>
            <a:off x="6611983" y="4627666"/>
            <a:ext cx="4469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Law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Fulbright College of Arts and Sciences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3FB9EAF9-E01A-EC9A-7DFA-7265752C0C21}"/>
              </a:ext>
            </a:extLst>
          </p:cNvPr>
          <p:cNvSpPr txBox="1"/>
          <p:nvPr/>
        </p:nvSpPr>
        <p:spPr>
          <a:xfrm>
            <a:off x="6491744" y="4074401"/>
            <a:ext cx="5014455" cy="38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dirty="0">
                <a:solidFill>
                  <a:srgbClr val="424242"/>
                </a:solidFill>
                <a:latin typeface="Lato Bold"/>
              </a:rPr>
              <a:t>Mac or Windows is Acceptable: </a:t>
            </a:r>
          </a:p>
        </p:txBody>
      </p:sp>
    </p:spTree>
    <p:extLst>
      <p:ext uri="{BB962C8B-B14F-4D97-AF65-F5344CB8AC3E}">
        <p14:creationId xmlns:p14="http://schemas.microsoft.com/office/powerpoint/2010/main" val="1477882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379181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7" y="54629"/>
            <a:ext cx="9911303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>
                <a:solidFill>
                  <a:srgbClr val="FFFFFF"/>
                </a:solidFill>
                <a:latin typeface="Lato Bold Bold"/>
              </a:rPr>
              <a:t>COLLEGE SPECIFIC REQUIREMENTS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49388" y="1129334"/>
            <a:ext cx="2875955" cy="683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>
                <a:solidFill>
                  <a:srgbClr val="424242"/>
                </a:solidFill>
                <a:latin typeface="Lato Bold"/>
              </a:rPr>
              <a:t>Fay Jones School of Architecture &amp; Design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01701" y="2051050"/>
            <a:ext cx="3020507" cy="4012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Intel U series, XEON or AMD Ryzen +​ 2.5GHZ+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32GB RAM min/64GB​ RAM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Nvidia GeForce RTX 500 Ada 4GB/8GB other GPU options: 3070/4070Ti or AMD Radeon RX 6800/7900 video card​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512GB solid state drive​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1920x1200 or higher non-touch display​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64-bit Windows 11 Pro​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802.11ac or later standard​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Software requirements: Office 365, Rhino, Lumion, Revit, Grasshopper</a:t>
            </a:r>
          </a:p>
        </p:txBody>
      </p:sp>
      <p:sp>
        <p:nvSpPr>
          <p:cNvPr id="10" name="AutoShape 10"/>
          <p:cNvSpPr/>
          <p:nvPr/>
        </p:nvSpPr>
        <p:spPr>
          <a:xfrm flipH="1">
            <a:off x="5374156" y="1268834"/>
            <a:ext cx="24092" cy="432033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371691" y="1129334"/>
            <a:ext cx="3053017" cy="104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>
                <a:solidFill>
                  <a:srgbClr val="424242"/>
                </a:solidFill>
                <a:latin typeface="Lato Bold"/>
              </a:rPr>
              <a:t>College of Engineering: Biomedical, Biological, Mechanical and Chemical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38341" y="2511932"/>
            <a:ext cx="3020507" cy="293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Intel U5 series, Xeon or AMD series +​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16GB of RAM​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Integrated Video card +​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1TB solid state drive​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1920x1200 or higher non-touch display​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64- bit Windows​ 11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802.11ac or later standard​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USB A port or adapter​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USB C port </a:t>
            </a:r>
          </a:p>
        </p:txBody>
      </p:sp>
    </p:spTree>
    <p:extLst>
      <p:ext uri="{BB962C8B-B14F-4D97-AF65-F5344CB8AC3E}">
        <p14:creationId xmlns:p14="http://schemas.microsoft.com/office/powerpoint/2010/main" val="3876206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4FF79-827E-7178-1D47-83B37BDBC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2B2D241-CE8C-581C-64F2-C83CE2FFFD5B}"/>
              </a:ext>
            </a:extLst>
          </p:cNvPr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DBC989A-0F8C-5FA3-CE9A-9CE0BDCF0B28}"/>
              </a:ext>
            </a:extLst>
          </p:cNvPr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34DE31F-3101-8759-5015-F11804E5E84E}"/>
                </a:ext>
              </a:extLst>
            </p:cNvPr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F43B1EA-4935-7B23-0AFC-E75AC9301B6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793F15FF-A1C2-F429-BFA9-DEC1CBE266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9F2208C3-D546-958A-A14A-0F7BD645A41B}"/>
              </a:ext>
            </a:extLst>
          </p:cNvPr>
          <p:cNvSpPr txBox="1"/>
          <p:nvPr/>
        </p:nvSpPr>
        <p:spPr>
          <a:xfrm>
            <a:off x="442597" y="54629"/>
            <a:ext cx="9911303" cy="54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DEGREE SPECIFIC REQUIREMENTS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6A0011F-0D2C-9A75-6603-DFDF5C5B6AC0}"/>
              </a:ext>
            </a:extLst>
          </p:cNvPr>
          <p:cNvSpPr txBox="1"/>
          <p:nvPr/>
        </p:nvSpPr>
        <p:spPr>
          <a:xfrm>
            <a:off x="2006601" y="1078534"/>
            <a:ext cx="3020507" cy="683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>
                <a:solidFill>
                  <a:srgbClr val="424242"/>
                </a:solidFill>
                <a:latin typeface="Lato Bold"/>
              </a:rPr>
              <a:t>Bachelor of Science in Data Science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FD4B6F43-69E6-2E07-9B5D-1349B12C8CC6}"/>
              </a:ext>
            </a:extLst>
          </p:cNvPr>
          <p:cNvSpPr txBox="1"/>
          <p:nvPr/>
        </p:nvSpPr>
        <p:spPr>
          <a:xfrm>
            <a:off x="1993901" y="2051050"/>
            <a:ext cx="3020507" cy="2665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MAC M3 or M4 processor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32GB​ of RAM​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Integrated video card +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2TB solid state hard drive​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1920x1200 or higher non-touch display​ 14” or 16”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Mac Operating System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802.11ac or later standard​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67" dirty="0">
                <a:solidFill>
                  <a:srgbClr val="424242"/>
                </a:solidFill>
                <a:latin typeface="Lato"/>
              </a:rPr>
              <a:t>External Display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endParaRPr lang="en-US" sz="1467" dirty="0">
              <a:solidFill>
                <a:srgbClr val="424242"/>
              </a:solidFill>
              <a:latin typeface="Lato"/>
            </a:endParaRP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2149E19B-C49A-6844-E268-4379C543980A}"/>
              </a:ext>
            </a:extLst>
          </p:cNvPr>
          <p:cNvSpPr/>
          <p:nvPr/>
        </p:nvSpPr>
        <p:spPr>
          <a:xfrm flipH="1">
            <a:off x="5768179" y="1157909"/>
            <a:ext cx="24092" cy="432033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FD508BB-2E8C-75A0-B7D1-76B9617DE1FF}"/>
              </a:ext>
            </a:extLst>
          </p:cNvPr>
          <p:cNvSpPr txBox="1"/>
          <p:nvPr/>
        </p:nvSpPr>
        <p:spPr>
          <a:xfrm>
            <a:off x="6879691" y="1126159"/>
            <a:ext cx="3020507" cy="683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>
                <a:solidFill>
                  <a:srgbClr val="424242"/>
                </a:solidFill>
                <a:latin typeface="Lato Bold"/>
              </a:rPr>
              <a:t>Bachelor of Fine Arts in  Graphic Design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418D9C-DC0E-0022-1432-761B2DF64EBA}"/>
              </a:ext>
            </a:extLst>
          </p:cNvPr>
          <p:cNvSpPr txBox="1"/>
          <p:nvPr/>
        </p:nvSpPr>
        <p:spPr>
          <a:xfrm>
            <a:off x="6483350" y="2037043"/>
            <a:ext cx="3931958" cy="248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70" dirty="0">
                <a:solidFill>
                  <a:srgbClr val="424242"/>
                </a:solidFill>
                <a:latin typeface="Lato"/>
              </a:rPr>
              <a:t>MAC M3 or M4 processor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70" dirty="0">
                <a:solidFill>
                  <a:srgbClr val="424242"/>
                </a:solidFill>
                <a:latin typeface="Lato"/>
              </a:rPr>
              <a:t>32GB​ of RAM​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70" dirty="0">
                <a:solidFill>
                  <a:srgbClr val="424242"/>
                </a:solidFill>
                <a:latin typeface="Lato"/>
              </a:rPr>
              <a:t>Integrated video card +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70" dirty="0">
                <a:solidFill>
                  <a:srgbClr val="424242"/>
                </a:solidFill>
                <a:latin typeface="Lato"/>
              </a:rPr>
              <a:t>512GB solid state hard drive​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70" dirty="0">
                <a:solidFill>
                  <a:srgbClr val="424242"/>
                </a:solidFill>
                <a:latin typeface="Lato"/>
              </a:rPr>
              <a:t>MacBook Air or MacBook Pro 14-inch, 15-inch or 16-inch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70" dirty="0">
                <a:solidFill>
                  <a:srgbClr val="424242"/>
                </a:solidFill>
                <a:latin typeface="Lato"/>
              </a:rPr>
              <a:t>Mac Operating System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70" dirty="0">
                <a:solidFill>
                  <a:srgbClr val="424242"/>
                </a:solidFill>
                <a:latin typeface="Lato"/>
              </a:rPr>
              <a:t>802.11ac or later standard​</a:t>
            </a:r>
          </a:p>
          <a:p>
            <a:pPr marL="316670" lvl="1" indent="-158335">
              <a:lnSpc>
                <a:spcPts val="2053"/>
              </a:lnSpc>
              <a:buFont typeface="Arial"/>
              <a:buChar char="•"/>
            </a:pPr>
            <a:r>
              <a:rPr lang="en-US" sz="1470" dirty="0">
                <a:solidFill>
                  <a:srgbClr val="424242"/>
                </a:solidFill>
                <a:latin typeface="Lato"/>
              </a:rPr>
              <a:t>Adobe Creative Cloud</a:t>
            </a:r>
          </a:p>
        </p:txBody>
      </p:sp>
    </p:spTree>
    <p:extLst>
      <p:ext uri="{BB962C8B-B14F-4D97-AF65-F5344CB8AC3E}">
        <p14:creationId xmlns:p14="http://schemas.microsoft.com/office/powerpoint/2010/main" val="1549954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7" y="54629"/>
            <a:ext cx="9911303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>
                <a:solidFill>
                  <a:srgbClr val="FFFFFF"/>
                </a:solidFill>
                <a:latin typeface="Lato Bold Bold"/>
              </a:rPr>
              <a:t>CONNECT WITH US!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1065835"/>
            <a:ext cx="5014455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999" b="1">
                <a:solidFill>
                  <a:srgbClr val="9D2235"/>
                </a:solidFill>
                <a:latin typeface="Lato Bold Bold"/>
              </a:rPr>
              <a:t>CONTACT INFORMATION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799" y="2197972"/>
            <a:ext cx="5014455" cy="2606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dirty="0">
                <a:solidFill>
                  <a:srgbClr val="424242"/>
                </a:solidFill>
                <a:latin typeface="Lato Bold"/>
              </a:rPr>
              <a:t>Student Technology Center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Monday - Friday 8 a.m. to 10 p.m.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479-575-8602 | </a:t>
            </a:r>
            <a:r>
              <a:rPr lang="en-US" sz="2000" u="sng" dirty="0">
                <a:solidFill>
                  <a:srgbClr val="9D2235"/>
                </a:solidFill>
                <a:latin typeface="Lato Bold"/>
              </a:rPr>
              <a:t>stc@uark.edu</a:t>
            </a:r>
          </a:p>
          <a:p>
            <a:pPr>
              <a:lnSpc>
                <a:spcPts val="2800"/>
              </a:lnSpc>
            </a:pPr>
            <a:endParaRPr lang="en-US" sz="2000" dirty="0">
              <a:solidFill>
                <a:srgbClr val="424242"/>
              </a:solidFill>
              <a:latin typeface="Lato Bold"/>
            </a:endParaRPr>
          </a:p>
          <a:p>
            <a:pPr>
              <a:lnSpc>
                <a:spcPts val="2800"/>
              </a:lnSpc>
            </a:pPr>
            <a:endParaRPr lang="en-US" sz="2000" u="sng" dirty="0">
              <a:solidFill>
                <a:srgbClr val="9D2235"/>
              </a:solidFill>
              <a:latin typeface="Lato Bold"/>
            </a:endParaRPr>
          </a:p>
          <a:p>
            <a:pPr>
              <a:lnSpc>
                <a:spcPts val="3267"/>
              </a:lnSpc>
            </a:pPr>
            <a:r>
              <a:rPr lang="en-US" sz="2333" dirty="0">
                <a:solidFill>
                  <a:srgbClr val="424242"/>
                </a:solidFill>
                <a:latin typeface="Lato Bold"/>
              </a:rPr>
              <a:t>Online Technology Support</a:t>
            </a:r>
          </a:p>
          <a:p>
            <a:pPr>
              <a:lnSpc>
                <a:spcPts val="2800"/>
              </a:lnSpc>
            </a:pPr>
            <a:r>
              <a:rPr lang="en-US" sz="2000" u="sng" dirty="0">
                <a:solidFill>
                  <a:srgbClr val="9D2235"/>
                </a:solidFill>
                <a:latin typeface="Lato Bold"/>
              </a:rPr>
              <a:t>help.uark.edu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72695" y="2197972"/>
            <a:ext cx="5014455" cy="747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dirty="0">
                <a:solidFill>
                  <a:srgbClr val="424242"/>
                </a:solidFill>
                <a:latin typeface="Lato Bold"/>
              </a:rPr>
              <a:t>Blackboard Support</a:t>
            </a:r>
          </a:p>
          <a:p>
            <a:pPr>
              <a:lnSpc>
                <a:spcPts val="2800"/>
              </a:lnSpc>
            </a:pPr>
            <a:r>
              <a:rPr lang="en-US" sz="2000" u="sng" dirty="0">
                <a:solidFill>
                  <a:srgbClr val="9D2235"/>
                </a:solidFill>
                <a:latin typeface="Lato Bold"/>
              </a:rPr>
              <a:t>bbhelp@uark.edu</a:t>
            </a:r>
          </a:p>
        </p:txBody>
      </p:sp>
      <p:sp>
        <p:nvSpPr>
          <p:cNvPr id="11" name="AutoShape 11"/>
          <p:cNvSpPr/>
          <p:nvPr/>
        </p:nvSpPr>
        <p:spPr>
          <a:xfrm flipH="1">
            <a:off x="6083300" y="1332448"/>
            <a:ext cx="6350" cy="419310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BC6EA2-238F-683D-CCB1-B5B59959734D}"/>
              </a:ext>
            </a:extLst>
          </p:cNvPr>
          <p:cNvSpPr txBox="1"/>
          <p:nvPr/>
        </p:nvSpPr>
        <p:spPr>
          <a:xfrm>
            <a:off x="6251913" y="3965122"/>
            <a:ext cx="5120145" cy="839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67"/>
              </a:lnSpc>
            </a:pPr>
            <a:r>
              <a:rPr lang="en-US" sz="2400" dirty="0">
                <a:solidFill>
                  <a:srgbClr val="424242"/>
                </a:solidFill>
                <a:latin typeface="Lato Bold"/>
              </a:rPr>
              <a:t>Information Technology Services</a:t>
            </a:r>
          </a:p>
          <a:p>
            <a:pPr>
              <a:lnSpc>
                <a:spcPts val="2800"/>
              </a:lnSpc>
            </a:pPr>
            <a:r>
              <a:rPr lang="en-US" sz="2000" u="sng" dirty="0">
                <a:solidFill>
                  <a:srgbClr val="9D2235"/>
                </a:solidFill>
                <a:latin typeface="Lato Bold"/>
              </a:rPr>
              <a:t>its@uark.edu</a:t>
            </a:r>
          </a:p>
        </p:txBody>
      </p:sp>
    </p:spTree>
    <p:extLst>
      <p:ext uri="{BB962C8B-B14F-4D97-AF65-F5344CB8AC3E}">
        <p14:creationId xmlns:p14="http://schemas.microsoft.com/office/powerpoint/2010/main" val="261984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54629"/>
            <a:ext cx="10929462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TODAY’S AGENDA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4238" y="1011876"/>
            <a:ext cx="5922817" cy="4540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Tuition &amp; Fee Costs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Navigating Workday Student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Parent Authorizations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Refunds</a:t>
            </a:r>
            <a:endParaRPr lang="en-US" sz="2500" b="1" cap="none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Help Centers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Withdrawing vs. Dropping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FAQs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Treasurer’s Office Checklist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D53276-DDA2-3B19-A11D-5382A54AF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93" y="1003873"/>
            <a:ext cx="3686192" cy="4850253"/>
          </a:xfrm>
          <a:prstGeom prst="rect">
            <a:avLst/>
          </a:prstGeom>
          <a:ln w="57150" cmpd="thinThick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04182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636D253-7AD2-C6DE-F4AA-781D625D1EF8}"/>
              </a:ext>
            </a:extLst>
          </p:cNvPr>
          <p:cNvSpPr/>
          <p:nvPr/>
        </p:nvSpPr>
        <p:spPr>
          <a:xfrm>
            <a:off x="638744" y="4585567"/>
            <a:ext cx="4955637" cy="1392471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6" y="54629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HOW MUCH WILL IT COST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1" y="1005517"/>
            <a:ext cx="5221527" cy="296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 b="1" dirty="0">
                <a:solidFill>
                  <a:srgbClr val="9D2235"/>
                </a:solidFill>
                <a:latin typeface="Lato Bold Bold"/>
              </a:rPr>
              <a:t>COSTS VARY EACH SEMESTER BASED ON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Credit Hours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College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Residency Status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Student Career Level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Type of Program  </a:t>
            </a:r>
          </a:p>
          <a:p>
            <a:pPr>
              <a:lnSpc>
                <a:spcPts val="2613"/>
              </a:lnSpc>
            </a:pPr>
            <a:endParaRPr lang="en-US" sz="1866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613"/>
              </a:lnSpc>
            </a:pPr>
            <a:r>
              <a:rPr lang="en-US" sz="1866" b="1" dirty="0">
                <a:solidFill>
                  <a:srgbClr val="9D2235"/>
                </a:solidFill>
                <a:latin typeface="Lato Bold Bold"/>
              </a:rPr>
              <a:t>TUITION AND FEES ARE CHARGED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Per Credit Hour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84673" y="1005517"/>
            <a:ext cx="5221527" cy="496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 b="1" dirty="0">
                <a:solidFill>
                  <a:srgbClr val="9D2235"/>
                </a:solidFill>
                <a:latin typeface="Lato Bold Bold"/>
              </a:rPr>
              <a:t>MANDATORY STUDENT FEES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Network/Data Systems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Library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Health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Student Media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Transit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Student Activity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Facilities Fee </a:t>
            </a:r>
          </a:p>
          <a:p>
            <a:pPr>
              <a:lnSpc>
                <a:spcPts val="2613"/>
              </a:lnSpc>
            </a:pPr>
            <a:endParaRPr lang="en-US" sz="1866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613"/>
              </a:lnSpc>
            </a:pPr>
            <a:r>
              <a:rPr lang="en-US" sz="1866" b="1" dirty="0">
                <a:solidFill>
                  <a:srgbClr val="9D2235"/>
                </a:solidFill>
                <a:latin typeface="Lato Bold Bold"/>
              </a:rPr>
              <a:t>COLLEGE FEES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Arts &amp; Sciences</a:t>
            </a:r>
            <a:r>
              <a:rPr lang="en-US" sz="1866" dirty="0">
                <a:solidFill>
                  <a:srgbClr val="424242"/>
                </a:solidFill>
                <a:latin typeface="Lato Bold"/>
              </a:rPr>
              <a:t>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Architecture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Engineering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Agriculture, Food &amp; Life Sciences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Education &amp; Health Professions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57939" y="4323431"/>
            <a:ext cx="2662271" cy="634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Business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Nursing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4415" y="4780867"/>
            <a:ext cx="4644295" cy="96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1866">
                <a:solidFill>
                  <a:srgbClr val="FFFFFF"/>
                </a:solidFill>
                <a:latin typeface="Lato Bold"/>
              </a:rPr>
              <a:t>Housing and meal plan costs also vary based on student selection. Please visit </a:t>
            </a:r>
            <a:r>
              <a:rPr lang="en-US" sz="1866" u="sng">
                <a:solidFill>
                  <a:srgbClr val="FFFFFF"/>
                </a:solidFill>
                <a:latin typeface="Lato Bold"/>
              </a:rPr>
              <a:t>housing.uark.edu</a:t>
            </a:r>
            <a:r>
              <a:rPr lang="en-US" sz="1866">
                <a:solidFill>
                  <a:srgbClr val="FFFFFF"/>
                </a:solidFill>
                <a:latin typeface="Lato Bold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63911" y="6192309"/>
            <a:ext cx="4120831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OUR WEBSITE</a:t>
            </a:r>
          </a:p>
        </p:txBody>
      </p:sp>
      <p:sp>
        <p:nvSpPr>
          <p:cNvPr id="6" name="AutoShape 6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20FCAA-AFBC-31CA-1461-178C0BD51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967" y="879482"/>
            <a:ext cx="8436061" cy="515290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0D8D248-0A28-84DC-B7BA-62E17ED97898}"/>
              </a:ext>
            </a:extLst>
          </p:cNvPr>
          <p:cNvSpPr/>
          <p:nvPr/>
        </p:nvSpPr>
        <p:spPr>
          <a:xfrm>
            <a:off x="7735613" y="4741882"/>
            <a:ext cx="2249214" cy="14504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EE00CD4F-C67C-1DDE-7466-C1432CC2B7F4}"/>
              </a:ext>
            </a:extLst>
          </p:cNvPr>
          <p:cNvSpPr/>
          <p:nvPr/>
        </p:nvSpPr>
        <p:spPr>
          <a:xfrm>
            <a:off x="9978632" y="4878140"/>
            <a:ext cx="999993" cy="685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63911" y="6192309"/>
            <a:ext cx="5957671" cy="564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TUITION CALCULATOR</a:t>
            </a:r>
          </a:p>
        </p:txBody>
      </p:sp>
      <p:sp>
        <p:nvSpPr>
          <p:cNvPr id="6" name="AutoShape 6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pic>
        <p:nvPicPr>
          <p:cNvPr id="12" name="Content Placeholder 6" descr="Close-up of a calculator keypad">
            <a:extLst>
              <a:ext uri="{FF2B5EF4-FFF2-40B4-BE49-F238E27FC236}">
                <a16:creationId xmlns:a16="http://schemas.microsoft.com/office/drawing/2014/main" id="{858BC7F2-9F0A-0A75-0D99-09DA9FFE10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44" y="1373168"/>
            <a:ext cx="4555257" cy="3018303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6074D31-7C11-FD8A-F982-50BA318C632A}"/>
              </a:ext>
            </a:extLst>
          </p:cNvPr>
          <p:cNvSpPr/>
          <p:nvPr/>
        </p:nvSpPr>
        <p:spPr>
          <a:xfrm>
            <a:off x="787902" y="4621273"/>
            <a:ext cx="4955637" cy="767117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1347FDDA-C449-33BD-8816-6FB21C206630}"/>
              </a:ext>
            </a:extLst>
          </p:cNvPr>
          <p:cNvSpPr txBox="1"/>
          <p:nvPr/>
        </p:nvSpPr>
        <p:spPr>
          <a:xfrm>
            <a:off x="943573" y="4816573"/>
            <a:ext cx="4644295" cy="30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1850" dirty="0">
                <a:solidFill>
                  <a:srgbClr val="FFFFFF"/>
                </a:solidFill>
                <a:latin typeface="Lato Bold"/>
              </a:rPr>
              <a:t>Visit </a:t>
            </a:r>
            <a:r>
              <a:rPr lang="en-US" sz="1850" u="sng" dirty="0">
                <a:solidFill>
                  <a:srgbClr val="FFFFFF"/>
                </a:solidFill>
                <a:latin typeface="Lato Bold"/>
              </a:rPr>
              <a:t>treasure.uark.edu/estimator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3FDEC2-0D5A-31D0-1B3A-DC0CA6C13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692" y="905322"/>
            <a:ext cx="3879734" cy="521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3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4F843-32C8-C151-814A-BE49B5383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D4E8D6-12FC-DD9B-7C64-81004ABC2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71" y="0"/>
            <a:ext cx="1110485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01CE2B-2BD4-7B7E-8F23-718ED8F14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294" y="618310"/>
            <a:ext cx="10429229" cy="19071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FC39A8E-DF1C-AE0A-D70B-0DC4AAEEDB58}"/>
              </a:ext>
            </a:extLst>
          </p:cNvPr>
          <p:cNvSpPr/>
          <p:nvPr/>
        </p:nvSpPr>
        <p:spPr>
          <a:xfrm>
            <a:off x="10014858" y="0"/>
            <a:ext cx="1621494" cy="618309"/>
          </a:xfrm>
          <a:prstGeom prst="ellipse">
            <a:avLst/>
          </a:prstGeom>
          <a:noFill/>
          <a:ln w="76200">
            <a:solidFill>
              <a:srgbClr val="FAFA2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19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AB131-00C7-FC15-2D30-3538E0CB7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5E2B74-ACF9-7DA5-9021-EFF659F53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11" y="0"/>
            <a:ext cx="1110485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19338-9874-37A5-73F5-49E8438A1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618310"/>
            <a:ext cx="10429229" cy="19071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3774E0-73DB-6149-4E52-394FD4D304B7}"/>
              </a:ext>
            </a:extLst>
          </p:cNvPr>
          <p:cNvSpPr/>
          <p:nvPr/>
        </p:nvSpPr>
        <p:spPr>
          <a:xfrm>
            <a:off x="1420211" y="618310"/>
            <a:ext cx="2716360" cy="6113416"/>
          </a:xfrm>
          <a:prstGeom prst="rect">
            <a:avLst/>
          </a:prstGeom>
          <a:solidFill>
            <a:srgbClr val="FAFDCF"/>
          </a:solidFill>
          <a:ln w="76200">
            <a:solidFill>
              <a:srgbClr val="FAFA2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B6B7F-5857-26E2-F147-BCB20AD4E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432" y="687420"/>
            <a:ext cx="2431918" cy="5975196"/>
          </a:xfrm>
          <a:prstGeom prst="rect">
            <a:avLst/>
          </a:prstGeom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D65EC9E-7FA8-873D-8D1A-7E09B9CCA7F6}"/>
              </a:ext>
            </a:extLst>
          </p:cNvPr>
          <p:cNvSpPr/>
          <p:nvPr/>
        </p:nvSpPr>
        <p:spPr>
          <a:xfrm>
            <a:off x="571892" y="1471245"/>
            <a:ext cx="657527" cy="668216"/>
          </a:xfrm>
          <a:prstGeom prst="flowChartConnector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53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2236</Words>
  <Application>Microsoft Office PowerPoint</Application>
  <PresentationFormat>Widescreen</PresentationFormat>
  <Paragraphs>417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Bradley Hand ITC</vt:lpstr>
      <vt:lpstr>Calibri</vt:lpstr>
      <vt:lpstr>Calibri Light</vt:lpstr>
      <vt:lpstr>Lato</vt:lpstr>
      <vt:lpstr>Lato </vt:lpstr>
      <vt:lpstr>Lato Black</vt:lpstr>
      <vt:lpstr>Lato Bold</vt:lpstr>
      <vt:lpstr>Lato 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C. Holmes</dc:creator>
  <cp:lastModifiedBy>Katie Swain</cp:lastModifiedBy>
  <cp:revision>69</cp:revision>
  <dcterms:created xsi:type="dcterms:W3CDTF">2023-05-22T00:56:42Z</dcterms:created>
  <dcterms:modified xsi:type="dcterms:W3CDTF">2026-06-09T17:30:07Z</dcterms:modified>
</cp:coreProperties>
</file>